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8"/>
  </p:notesMasterIdLst>
  <p:sldIdLst>
    <p:sldId id="256" r:id="rId2"/>
    <p:sldId id="257" r:id="rId3"/>
    <p:sldId id="265" r:id="rId4"/>
    <p:sldId id="266" r:id="rId5"/>
    <p:sldId id="261" r:id="rId6"/>
    <p:sldId id="260" r:id="rId7"/>
    <p:sldId id="262" r:id="rId8"/>
    <p:sldId id="263" r:id="rId9"/>
    <p:sldId id="292" r:id="rId10"/>
    <p:sldId id="294" r:id="rId11"/>
    <p:sldId id="269" r:id="rId12"/>
    <p:sldId id="274" r:id="rId13"/>
    <p:sldId id="273" r:id="rId14"/>
    <p:sldId id="272" r:id="rId15"/>
    <p:sldId id="270" r:id="rId16"/>
    <p:sldId id="275" r:id="rId17"/>
    <p:sldId id="280" r:id="rId18"/>
    <p:sldId id="271" r:id="rId19"/>
    <p:sldId id="282" r:id="rId20"/>
    <p:sldId id="281" r:id="rId21"/>
    <p:sldId id="279" r:id="rId22"/>
    <p:sldId id="284" r:id="rId23"/>
    <p:sldId id="283" r:id="rId24"/>
    <p:sldId id="285" r:id="rId25"/>
    <p:sldId id="291" r:id="rId26"/>
    <p:sldId id="25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ena Majchrowska" initials="MM" lastIdx="1" clrIdx="0">
    <p:extLst>
      <p:ext uri="{19B8F6BF-5375-455C-9EA6-DF929625EA0E}">
        <p15:presenceInfo xmlns:p15="http://schemas.microsoft.com/office/powerpoint/2012/main" userId="Marlena Majchrow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950" autoAdjust="0"/>
  </p:normalViewPr>
  <p:slideViewPr>
    <p:cSldViewPr snapToGrid="0">
      <p:cViewPr varScale="1">
        <p:scale>
          <a:sx n="63" d="100"/>
          <a:sy n="63"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45580-3C2A-4A48-BC55-C7B04B69DCCF}"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9FA5C935-D700-4C63-A5F6-A7C3AFFC802E}">
      <dgm:prSet/>
      <dgm:spPr/>
      <dgm:t>
        <a:bodyPr/>
        <a:lstStyle/>
        <a:p>
          <a:r>
            <a:rPr lang="pl-PL"/>
            <a:t>Akronimy </a:t>
          </a:r>
          <a:endParaRPr lang="en-US"/>
        </a:p>
      </dgm:t>
    </dgm:pt>
    <dgm:pt modelId="{900D36EC-E797-4BDD-AEDC-72837109229D}" type="parTrans" cxnId="{6B7ED99F-4ECA-4FBB-907A-F21B9369FD22}">
      <dgm:prSet/>
      <dgm:spPr/>
      <dgm:t>
        <a:bodyPr/>
        <a:lstStyle/>
        <a:p>
          <a:endParaRPr lang="en-US"/>
        </a:p>
      </dgm:t>
    </dgm:pt>
    <dgm:pt modelId="{73038923-52EA-4B7D-8AC2-73B50619B0F4}" type="sibTrans" cxnId="{6B7ED99F-4ECA-4FBB-907A-F21B9369FD22}">
      <dgm:prSet/>
      <dgm:spPr/>
      <dgm:t>
        <a:bodyPr/>
        <a:lstStyle/>
        <a:p>
          <a:endParaRPr lang="en-US"/>
        </a:p>
      </dgm:t>
    </dgm:pt>
    <dgm:pt modelId="{8B0DC3F6-5F09-4AD9-B8CE-FA73CD1F5716}">
      <dgm:prSet/>
      <dgm:spPr/>
      <dgm:t>
        <a:bodyPr/>
        <a:lstStyle/>
        <a:p>
          <a:r>
            <a:rPr lang="pl-PL"/>
            <a:t>Akrostychy </a:t>
          </a:r>
          <a:endParaRPr lang="en-US"/>
        </a:p>
      </dgm:t>
    </dgm:pt>
    <dgm:pt modelId="{E9E3B0C6-5047-43F8-911C-FF72DBF79456}" type="parTrans" cxnId="{87083A93-AA4C-49D1-9E8B-EC707DD3FED1}">
      <dgm:prSet/>
      <dgm:spPr/>
      <dgm:t>
        <a:bodyPr/>
        <a:lstStyle/>
        <a:p>
          <a:endParaRPr lang="en-US"/>
        </a:p>
      </dgm:t>
    </dgm:pt>
    <dgm:pt modelId="{FFDA9EE6-0A50-4075-B652-5A1F5FE01592}" type="sibTrans" cxnId="{87083A93-AA4C-49D1-9E8B-EC707DD3FED1}">
      <dgm:prSet/>
      <dgm:spPr/>
      <dgm:t>
        <a:bodyPr/>
        <a:lstStyle/>
        <a:p>
          <a:endParaRPr lang="en-US"/>
        </a:p>
      </dgm:t>
    </dgm:pt>
    <dgm:pt modelId="{2FE1C40D-E20C-4835-9E71-D794C7287404}">
      <dgm:prSet/>
      <dgm:spPr/>
      <dgm:t>
        <a:bodyPr/>
        <a:lstStyle/>
        <a:p>
          <a:r>
            <a:rPr lang="pl-PL"/>
            <a:t>Rymowanki </a:t>
          </a:r>
          <a:endParaRPr lang="en-US"/>
        </a:p>
      </dgm:t>
    </dgm:pt>
    <dgm:pt modelId="{E933DBD0-21BD-4C19-9DF7-38FF28C7CAA8}" type="parTrans" cxnId="{B00533BE-062C-41C6-8CA1-67EB0B5DE8AD}">
      <dgm:prSet/>
      <dgm:spPr/>
      <dgm:t>
        <a:bodyPr/>
        <a:lstStyle/>
        <a:p>
          <a:endParaRPr lang="en-US"/>
        </a:p>
      </dgm:t>
    </dgm:pt>
    <dgm:pt modelId="{A4C44D7A-B463-4312-9E53-A45174CC39A4}" type="sibTrans" cxnId="{B00533BE-062C-41C6-8CA1-67EB0B5DE8AD}">
      <dgm:prSet/>
      <dgm:spPr/>
      <dgm:t>
        <a:bodyPr/>
        <a:lstStyle/>
        <a:p>
          <a:endParaRPr lang="en-US"/>
        </a:p>
      </dgm:t>
    </dgm:pt>
    <dgm:pt modelId="{071A7942-87A7-4AF5-B44F-AECAF62CB420}">
      <dgm:prSet/>
      <dgm:spPr/>
      <dgm:t>
        <a:bodyPr/>
        <a:lstStyle/>
        <a:p>
          <a:r>
            <a:rPr lang="pl-PL"/>
            <a:t>Grupowanie </a:t>
          </a:r>
          <a:endParaRPr lang="en-US"/>
        </a:p>
      </dgm:t>
    </dgm:pt>
    <dgm:pt modelId="{B25B6DB1-EBDC-4609-88CC-BA42E31C7A03}" type="parTrans" cxnId="{67FAE756-DD17-4125-A440-C2E6FEF3DECF}">
      <dgm:prSet/>
      <dgm:spPr/>
      <dgm:t>
        <a:bodyPr/>
        <a:lstStyle/>
        <a:p>
          <a:endParaRPr lang="en-US"/>
        </a:p>
      </dgm:t>
    </dgm:pt>
    <dgm:pt modelId="{9D70657B-9912-401B-B477-3F10628A3CB1}" type="sibTrans" cxnId="{67FAE756-DD17-4125-A440-C2E6FEF3DECF}">
      <dgm:prSet/>
      <dgm:spPr/>
      <dgm:t>
        <a:bodyPr/>
        <a:lstStyle/>
        <a:p>
          <a:endParaRPr lang="en-US"/>
        </a:p>
      </dgm:t>
    </dgm:pt>
    <dgm:pt modelId="{806A15AC-A769-4B7F-9662-7E2EFFF79753}">
      <dgm:prSet/>
      <dgm:spPr/>
      <dgm:t>
        <a:bodyPr/>
        <a:lstStyle/>
        <a:p>
          <a:r>
            <a:rPr lang="pl-PL"/>
            <a:t>Metoda ogniw</a:t>
          </a:r>
          <a:endParaRPr lang="en-US"/>
        </a:p>
      </dgm:t>
    </dgm:pt>
    <dgm:pt modelId="{A83A1D2E-6DED-4BD5-9040-51469505E038}" type="parTrans" cxnId="{50286A8B-AC4A-43BF-8831-FEF9A444C047}">
      <dgm:prSet/>
      <dgm:spPr/>
      <dgm:t>
        <a:bodyPr/>
        <a:lstStyle/>
        <a:p>
          <a:endParaRPr lang="en-US"/>
        </a:p>
      </dgm:t>
    </dgm:pt>
    <dgm:pt modelId="{CC6F8A4A-E690-4ADF-BF64-D843C14DCB34}" type="sibTrans" cxnId="{50286A8B-AC4A-43BF-8831-FEF9A444C047}">
      <dgm:prSet/>
      <dgm:spPr/>
      <dgm:t>
        <a:bodyPr/>
        <a:lstStyle/>
        <a:p>
          <a:endParaRPr lang="en-US"/>
        </a:p>
      </dgm:t>
    </dgm:pt>
    <dgm:pt modelId="{DE8C74F9-B32B-4CF0-9233-2AFD4E0021C3}">
      <dgm:prSet/>
      <dgm:spPr/>
      <dgm:t>
        <a:bodyPr/>
        <a:lstStyle/>
        <a:p>
          <a:r>
            <a:rPr lang="pl-PL"/>
            <a:t>Metoda miejsc </a:t>
          </a:r>
          <a:endParaRPr lang="en-US"/>
        </a:p>
      </dgm:t>
    </dgm:pt>
    <dgm:pt modelId="{5980DB99-FBDD-4B7B-9E8D-F86B5E48B760}" type="parTrans" cxnId="{934C4C7E-B553-4EB3-B417-38F08E2BF773}">
      <dgm:prSet/>
      <dgm:spPr/>
      <dgm:t>
        <a:bodyPr/>
        <a:lstStyle/>
        <a:p>
          <a:endParaRPr lang="en-US"/>
        </a:p>
      </dgm:t>
    </dgm:pt>
    <dgm:pt modelId="{3A9831FB-4807-4300-B263-31B70B267FD1}" type="sibTrans" cxnId="{934C4C7E-B553-4EB3-B417-38F08E2BF773}">
      <dgm:prSet/>
      <dgm:spPr/>
      <dgm:t>
        <a:bodyPr/>
        <a:lstStyle/>
        <a:p>
          <a:endParaRPr lang="en-US"/>
        </a:p>
      </dgm:t>
    </dgm:pt>
    <dgm:pt modelId="{11C366A6-599F-4AA6-B517-D909332B8E44}">
      <dgm:prSet/>
      <dgm:spPr/>
      <dgm:t>
        <a:bodyPr/>
        <a:lstStyle/>
        <a:p>
          <a:r>
            <a:rPr lang="pl-PL"/>
            <a:t>Metoda haków</a:t>
          </a:r>
          <a:endParaRPr lang="en-US"/>
        </a:p>
      </dgm:t>
    </dgm:pt>
    <dgm:pt modelId="{EAAE39A4-994D-4A65-96AF-33E358EFCCD1}" type="parTrans" cxnId="{5866C736-E71B-46C8-B09D-8A1E755411EB}">
      <dgm:prSet/>
      <dgm:spPr/>
      <dgm:t>
        <a:bodyPr/>
        <a:lstStyle/>
        <a:p>
          <a:endParaRPr lang="en-US"/>
        </a:p>
      </dgm:t>
    </dgm:pt>
    <dgm:pt modelId="{07052492-1D2F-4BBB-85AD-E9E34A923183}" type="sibTrans" cxnId="{5866C736-E71B-46C8-B09D-8A1E755411EB}">
      <dgm:prSet/>
      <dgm:spPr/>
      <dgm:t>
        <a:bodyPr/>
        <a:lstStyle/>
        <a:p>
          <a:endParaRPr lang="en-US"/>
        </a:p>
      </dgm:t>
    </dgm:pt>
    <dgm:pt modelId="{0C262C30-B9FB-46F9-904D-CCA3D1CFAA27}">
      <dgm:prSet/>
      <dgm:spPr/>
      <dgm:t>
        <a:bodyPr/>
        <a:lstStyle/>
        <a:p>
          <a:r>
            <a:rPr lang="pl-PL"/>
            <a:t>Słowa kluczowe </a:t>
          </a:r>
          <a:endParaRPr lang="en-US"/>
        </a:p>
      </dgm:t>
    </dgm:pt>
    <dgm:pt modelId="{BE60AF97-0602-4021-AFE9-4DAD8A04F025}" type="parTrans" cxnId="{64F23DA1-1B1B-4CED-B1F0-55B1036DBBDE}">
      <dgm:prSet/>
      <dgm:spPr/>
      <dgm:t>
        <a:bodyPr/>
        <a:lstStyle/>
        <a:p>
          <a:endParaRPr lang="en-US"/>
        </a:p>
      </dgm:t>
    </dgm:pt>
    <dgm:pt modelId="{4F6628E2-0EB7-4B77-822E-5F8F1136AEE1}" type="sibTrans" cxnId="{64F23DA1-1B1B-4CED-B1F0-55B1036DBBDE}">
      <dgm:prSet/>
      <dgm:spPr/>
      <dgm:t>
        <a:bodyPr/>
        <a:lstStyle/>
        <a:p>
          <a:endParaRPr lang="en-US"/>
        </a:p>
      </dgm:t>
    </dgm:pt>
    <dgm:pt modelId="{DD1930D8-7BBE-480B-82C5-CBE58E376C95}">
      <dgm:prSet/>
      <dgm:spPr/>
      <dgm:t>
        <a:bodyPr/>
        <a:lstStyle/>
        <a:p>
          <a:r>
            <a:rPr lang="pl-PL"/>
            <a:t>Mapa myśli </a:t>
          </a:r>
          <a:endParaRPr lang="en-US"/>
        </a:p>
      </dgm:t>
    </dgm:pt>
    <dgm:pt modelId="{D6F48A7A-66E3-4706-BED5-2421905E4972}" type="parTrans" cxnId="{B735E16A-18F1-437F-A799-DE5C85411112}">
      <dgm:prSet/>
      <dgm:spPr/>
      <dgm:t>
        <a:bodyPr/>
        <a:lstStyle/>
        <a:p>
          <a:endParaRPr lang="en-US"/>
        </a:p>
      </dgm:t>
    </dgm:pt>
    <dgm:pt modelId="{9FC8BA76-3846-4B57-9837-D9D592A2882A}" type="sibTrans" cxnId="{B735E16A-18F1-437F-A799-DE5C85411112}">
      <dgm:prSet/>
      <dgm:spPr/>
      <dgm:t>
        <a:bodyPr/>
        <a:lstStyle/>
        <a:p>
          <a:endParaRPr lang="en-US"/>
        </a:p>
      </dgm:t>
    </dgm:pt>
    <dgm:pt modelId="{9CB7D5E9-7CFB-4646-8968-B108F28BDDC3}" type="pres">
      <dgm:prSet presAssocID="{3D245580-3C2A-4A48-BC55-C7B04B69DCCF}" presName="diagram" presStyleCnt="0">
        <dgm:presLayoutVars>
          <dgm:dir/>
          <dgm:resizeHandles val="exact"/>
        </dgm:presLayoutVars>
      </dgm:prSet>
      <dgm:spPr/>
    </dgm:pt>
    <dgm:pt modelId="{0F824DB8-A52B-4075-B4CC-0E5EE547CBC5}" type="pres">
      <dgm:prSet presAssocID="{9FA5C935-D700-4C63-A5F6-A7C3AFFC802E}" presName="node" presStyleLbl="node1" presStyleIdx="0" presStyleCnt="9">
        <dgm:presLayoutVars>
          <dgm:bulletEnabled val="1"/>
        </dgm:presLayoutVars>
      </dgm:prSet>
      <dgm:spPr/>
    </dgm:pt>
    <dgm:pt modelId="{84D9AD48-50D0-4294-A00B-21A99C77442B}" type="pres">
      <dgm:prSet presAssocID="{73038923-52EA-4B7D-8AC2-73B50619B0F4}" presName="sibTrans" presStyleCnt="0"/>
      <dgm:spPr/>
    </dgm:pt>
    <dgm:pt modelId="{60D51ACB-BADC-415D-B8B6-93F47AF332E8}" type="pres">
      <dgm:prSet presAssocID="{8B0DC3F6-5F09-4AD9-B8CE-FA73CD1F5716}" presName="node" presStyleLbl="node1" presStyleIdx="1" presStyleCnt="9">
        <dgm:presLayoutVars>
          <dgm:bulletEnabled val="1"/>
        </dgm:presLayoutVars>
      </dgm:prSet>
      <dgm:spPr/>
    </dgm:pt>
    <dgm:pt modelId="{91373FE3-9F83-4D87-8555-BF6A64E0EA38}" type="pres">
      <dgm:prSet presAssocID="{FFDA9EE6-0A50-4075-B652-5A1F5FE01592}" presName="sibTrans" presStyleCnt="0"/>
      <dgm:spPr/>
    </dgm:pt>
    <dgm:pt modelId="{A6628D50-C62E-42CE-99DD-5F5AC667BCC4}" type="pres">
      <dgm:prSet presAssocID="{2FE1C40D-E20C-4835-9E71-D794C7287404}" presName="node" presStyleLbl="node1" presStyleIdx="2" presStyleCnt="9">
        <dgm:presLayoutVars>
          <dgm:bulletEnabled val="1"/>
        </dgm:presLayoutVars>
      </dgm:prSet>
      <dgm:spPr/>
    </dgm:pt>
    <dgm:pt modelId="{1EDD7E1B-A9F1-4A0E-810C-02021F74E043}" type="pres">
      <dgm:prSet presAssocID="{A4C44D7A-B463-4312-9E53-A45174CC39A4}" presName="sibTrans" presStyleCnt="0"/>
      <dgm:spPr/>
    </dgm:pt>
    <dgm:pt modelId="{F698F22A-5998-4B99-8442-095C910E446C}" type="pres">
      <dgm:prSet presAssocID="{071A7942-87A7-4AF5-B44F-AECAF62CB420}" presName="node" presStyleLbl="node1" presStyleIdx="3" presStyleCnt="9">
        <dgm:presLayoutVars>
          <dgm:bulletEnabled val="1"/>
        </dgm:presLayoutVars>
      </dgm:prSet>
      <dgm:spPr/>
    </dgm:pt>
    <dgm:pt modelId="{37E6BAD3-07C4-4C70-8F5A-9E8EAE1533FA}" type="pres">
      <dgm:prSet presAssocID="{9D70657B-9912-401B-B477-3F10628A3CB1}" presName="sibTrans" presStyleCnt="0"/>
      <dgm:spPr/>
    </dgm:pt>
    <dgm:pt modelId="{F1A0D35E-4198-4B2A-9BE0-A20B47E98CB3}" type="pres">
      <dgm:prSet presAssocID="{806A15AC-A769-4B7F-9662-7E2EFFF79753}" presName="node" presStyleLbl="node1" presStyleIdx="4" presStyleCnt="9">
        <dgm:presLayoutVars>
          <dgm:bulletEnabled val="1"/>
        </dgm:presLayoutVars>
      </dgm:prSet>
      <dgm:spPr/>
    </dgm:pt>
    <dgm:pt modelId="{B60DA3A5-8B03-48F4-B791-5145CAA4A857}" type="pres">
      <dgm:prSet presAssocID="{CC6F8A4A-E690-4ADF-BF64-D843C14DCB34}" presName="sibTrans" presStyleCnt="0"/>
      <dgm:spPr/>
    </dgm:pt>
    <dgm:pt modelId="{6C0912AF-1C09-462F-A7CE-5D040E761317}" type="pres">
      <dgm:prSet presAssocID="{DE8C74F9-B32B-4CF0-9233-2AFD4E0021C3}" presName="node" presStyleLbl="node1" presStyleIdx="5" presStyleCnt="9">
        <dgm:presLayoutVars>
          <dgm:bulletEnabled val="1"/>
        </dgm:presLayoutVars>
      </dgm:prSet>
      <dgm:spPr/>
    </dgm:pt>
    <dgm:pt modelId="{49ACC468-9854-40E5-8172-9B4BF347DE99}" type="pres">
      <dgm:prSet presAssocID="{3A9831FB-4807-4300-B263-31B70B267FD1}" presName="sibTrans" presStyleCnt="0"/>
      <dgm:spPr/>
    </dgm:pt>
    <dgm:pt modelId="{C2AFC5FD-9CB4-4432-827C-852BE64B12B8}" type="pres">
      <dgm:prSet presAssocID="{11C366A6-599F-4AA6-B517-D909332B8E44}" presName="node" presStyleLbl="node1" presStyleIdx="6" presStyleCnt="9">
        <dgm:presLayoutVars>
          <dgm:bulletEnabled val="1"/>
        </dgm:presLayoutVars>
      </dgm:prSet>
      <dgm:spPr/>
    </dgm:pt>
    <dgm:pt modelId="{0A23EF93-5EE5-4878-A611-E6EC99E4A948}" type="pres">
      <dgm:prSet presAssocID="{07052492-1D2F-4BBB-85AD-E9E34A923183}" presName="sibTrans" presStyleCnt="0"/>
      <dgm:spPr/>
    </dgm:pt>
    <dgm:pt modelId="{A5F5D100-E178-4DF8-866C-DC74520257E8}" type="pres">
      <dgm:prSet presAssocID="{0C262C30-B9FB-46F9-904D-CCA3D1CFAA27}" presName="node" presStyleLbl="node1" presStyleIdx="7" presStyleCnt="9">
        <dgm:presLayoutVars>
          <dgm:bulletEnabled val="1"/>
        </dgm:presLayoutVars>
      </dgm:prSet>
      <dgm:spPr/>
    </dgm:pt>
    <dgm:pt modelId="{406DD223-2E4E-4E6C-8CCC-4E8EB83ABFC5}" type="pres">
      <dgm:prSet presAssocID="{4F6628E2-0EB7-4B77-822E-5F8F1136AEE1}" presName="sibTrans" presStyleCnt="0"/>
      <dgm:spPr/>
    </dgm:pt>
    <dgm:pt modelId="{5435CFFC-1C32-4D48-BD2C-80C45D8DCC72}" type="pres">
      <dgm:prSet presAssocID="{DD1930D8-7BBE-480B-82C5-CBE58E376C95}" presName="node" presStyleLbl="node1" presStyleIdx="8" presStyleCnt="9">
        <dgm:presLayoutVars>
          <dgm:bulletEnabled val="1"/>
        </dgm:presLayoutVars>
      </dgm:prSet>
      <dgm:spPr/>
    </dgm:pt>
  </dgm:ptLst>
  <dgm:cxnLst>
    <dgm:cxn modelId="{B4CEB903-A95C-49F9-AB26-2EF38D0986FA}" type="presOf" srcId="{DE8C74F9-B32B-4CF0-9233-2AFD4E0021C3}" destId="{6C0912AF-1C09-462F-A7CE-5D040E761317}" srcOrd="0" destOrd="0" presId="urn:microsoft.com/office/officeart/2005/8/layout/default"/>
    <dgm:cxn modelId="{3822A90E-64D4-4829-9C90-765516EB29A1}" type="presOf" srcId="{2FE1C40D-E20C-4835-9E71-D794C7287404}" destId="{A6628D50-C62E-42CE-99DD-5F5AC667BCC4}" srcOrd="0" destOrd="0" presId="urn:microsoft.com/office/officeart/2005/8/layout/default"/>
    <dgm:cxn modelId="{FC563D23-C07C-4F88-B8D0-7FEE57627BA2}" type="presOf" srcId="{DD1930D8-7BBE-480B-82C5-CBE58E376C95}" destId="{5435CFFC-1C32-4D48-BD2C-80C45D8DCC72}" srcOrd="0" destOrd="0" presId="urn:microsoft.com/office/officeart/2005/8/layout/default"/>
    <dgm:cxn modelId="{5866C736-E71B-46C8-B09D-8A1E755411EB}" srcId="{3D245580-3C2A-4A48-BC55-C7B04B69DCCF}" destId="{11C366A6-599F-4AA6-B517-D909332B8E44}" srcOrd="6" destOrd="0" parTransId="{EAAE39A4-994D-4A65-96AF-33E358EFCCD1}" sibTransId="{07052492-1D2F-4BBB-85AD-E9E34A923183}"/>
    <dgm:cxn modelId="{B735E16A-18F1-437F-A799-DE5C85411112}" srcId="{3D245580-3C2A-4A48-BC55-C7B04B69DCCF}" destId="{DD1930D8-7BBE-480B-82C5-CBE58E376C95}" srcOrd="8" destOrd="0" parTransId="{D6F48A7A-66E3-4706-BED5-2421905E4972}" sibTransId="{9FC8BA76-3846-4B57-9837-D9D592A2882A}"/>
    <dgm:cxn modelId="{72CD586B-5014-40DC-AABD-E4BBB40B2414}" type="presOf" srcId="{3D245580-3C2A-4A48-BC55-C7B04B69DCCF}" destId="{9CB7D5E9-7CFB-4646-8968-B108F28BDDC3}" srcOrd="0" destOrd="0" presId="urn:microsoft.com/office/officeart/2005/8/layout/default"/>
    <dgm:cxn modelId="{4B71F075-7816-426A-809B-E8CC093701B3}" type="presOf" srcId="{806A15AC-A769-4B7F-9662-7E2EFFF79753}" destId="{F1A0D35E-4198-4B2A-9BE0-A20B47E98CB3}" srcOrd="0" destOrd="0" presId="urn:microsoft.com/office/officeart/2005/8/layout/default"/>
    <dgm:cxn modelId="{67FAE756-DD17-4125-A440-C2E6FEF3DECF}" srcId="{3D245580-3C2A-4A48-BC55-C7B04B69DCCF}" destId="{071A7942-87A7-4AF5-B44F-AECAF62CB420}" srcOrd="3" destOrd="0" parTransId="{B25B6DB1-EBDC-4609-88CC-BA42E31C7A03}" sibTransId="{9D70657B-9912-401B-B477-3F10628A3CB1}"/>
    <dgm:cxn modelId="{934C4C7E-B553-4EB3-B417-38F08E2BF773}" srcId="{3D245580-3C2A-4A48-BC55-C7B04B69DCCF}" destId="{DE8C74F9-B32B-4CF0-9233-2AFD4E0021C3}" srcOrd="5" destOrd="0" parTransId="{5980DB99-FBDD-4B7B-9E8D-F86B5E48B760}" sibTransId="{3A9831FB-4807-4300-B263-31B70B267FD1}"/>
    <dgm:cxn modelId="{726C9688-8621-4480-AD15-6EC54899D21F}" type="presOf" srcId="{9FA5C935-D700-4C63-A5F6-A7C3AFFC802E}" destId="{0F824DB8-A52B-4075-B4CC-0E5EE547CBC5}" srcOrd="0" destOrd="0" presId="urn:microsoft.com/office/officeart/2005/8/layout/default"/>
    <dgm:cxn modelId="{50286A8B-AC4A-43BF-8831-FEF9A444C047}" srcId="{3D245580-3C2A-4A48-BC55-C7B04B69DCCF}" destId="{806A15AC-A769-4B7F-9662-7E2EFFF79753}" srcOrd="4" destOrd="0" parTransId="{A83A1D2E-6DED-4BD5-9040-51469505E038}" sibTransId="{CC6F8A4A-E690-4ADF-BF64-D843C14DCB34}"/>
    <dgm:cxn modelId="{548F4F8E-0B04-42BB-9256-C7E01D290494}" type="presOf" srcId="{0C262C30-B9FB-46F9-904D-CCA3D1CFAA27}" destId="{A5F5D100-E178-4DF8-866C-DC74520257E8}" srcOrd="0" destOrd="0" presId="urn:microsoft.com/office/officeart/2005/8/layout/default"/>
    <dgm:cxn modelId="{87083A93-AA4C-49D1-9E8B-EC707DD3FED1}" srcId="{3D245580-3C2A-4A48-BC55-C7B04B69DCCF}" destId="{8B0DC3F6-5F09-4AD9-B8CE-FA73CD1F5716}" srcOrd="1" destOrd="0" parTransId="{E9E3B0C6-5047-43F8-911C-FF72DBF79456}" sibTransId="{FFDA9EE6-0A50-4075-B652-5A1F5FE01592}"/>
    <dgm:cxn modelId="{6B7ED99F-4ECA-4FBB-907A-F21B9369FD22}" srcId="{3D245580-3C2A-4A48-BC55-C7B04B69DCCF}" destId="{9FA5C935-D700-4C63-A5F6-A7C3AFFC802E}" srcOrd="0" destOrd="0" parTransId="{900D36EC-E797-4BDD-AEDC-72837109229D}" sibTransId="{73038923-52EA-4B7D-8AC2-73B50619B0F4}"/>
    <dgm:cxn modelId="{64F23DA1-1B1B-4CED-B1F0-55B1036DBBDE}" srcId="{3D245580-3C2A-4A48-BC55-C7B04B69DCCF}" destId="{0C262C30-B9FB-46F9-904D-CCA3D1CFAA27}" srcOrd="7" destOrd="0" parTransId="{BE60AF97-0602-4021-AFE9-4DAD8A04F025}" sibTransId="{4F6628E2-0EB7-4B77-822E-5F8F1136AEE1}"/>
    <dgm:cxn modelId="{13102CBC-A379-435B-8946-1B3294140520}" type="presOf" srcId="{11C366A6-599F-4AA6-B517-D909332B8E44}" destId="{C2AFC5FD-9CB4-4432-827C-852BE64B12B8}" srcOrd="0" destOrd="0" presId="urn:microsoft.com/office/officeart/2005/8/layout/default"/>
    <dgm:cxn modelId="{B00533BE-062C-41C6-8CA1-67EB0B5DE8AD}" srcId="{3D245580-3C2A-4A48-BC55-C7B04B69DCCF}" destId="{2FE1C40D-E20C-4835-9E71-D794C7287404}" srcOrd="2" destOrd="0" parTransId="{E933DBD0-21BD-4C19-9DF7-38FF28C7CAA8}" sibTransId="{A4C44D7A-B463-4312-9E53-A45174CC39A4}"/>
    <dgm:cxn modelId="{AB5FFBBE-2E21-4A97-89EB-AEF68FD7B01B}" type="presOf" srcId="{071A7942-87A7-4AF5-B44F-AECAF62CB420}" destId="{F698F22A-5998-4B99-8442-095C910E446C}" srcOrd="0" destOrd="0" presId="urn:microsoft.com/office/officeart/2005/8/layout/default"/>
    <dgm:cxn modelId="{1CA4BBE9-BA11-4469-BC0C-6618F842FD59}" type="presOf" srcId="{8B0DC3F6-5F09-4AD9-B8CE-FA73CD1F5716}" destId="{60D51ACB-BADC-415D-B8B6-93F47AF332E8}" srcOrd="0" destOrd="0" presId="urn:microsoft.com/office/officeart/2005/8/layout/default"/>
    <dgm:cxn modelId="{3A7D805C-8399-4B7E-B3A6-06589619BFB1}" type="presParOf" srcId="{9CB7D5E9-7CFB-4646-8968-B108F28BDDC3}" destId="{0F824DB8-A52B-4075-B4CC-0E5EE547CBC5}" srcOrd="0" destOrd="0" presId="urn:microsoft.com/office/officeart/2005/8/layout/default"/>
    <dgm:cxn modelId="{CB2B9BBC-E25E-46EB-AFCF-436B9D9489CE}" type="presParOf" srcId="{9CB7D5E9-7CFB-4646-8968-B108F28BDDC3}" destId="{84D9AD48-50D0-4294-A00B-21A99C77442B}" srcOrd="1" destOrd="0" presId="urn:microsoft.com/office/officeart/2005/8/layout/default"/>
    <dgm:cxn modelId="{E0AD84C9-E848-43F8-85B5-474A6A35FCC7}" type="presParOf" srcId="{9CB7D5E9-7CFB-4646-8968-B108F28BDDC3}" destId="{60D51ACB-BADC-415D-B8B6-93F47AF332E8}" srcOrd="2" destOrd="0" presId="urn:microsoft.com/office/officeart/2005/8/layout/default"/>
    <dgm:cxn modelId="{CB412F89-1B1B-4FF4-97FC-A8B3ED344141}" type="presParOf" srcId="{9CB7D5E9-7CFB-4646-8968-B108F28BDDC3}" destId="{91373FE3-9F83-4D87-8555-BF6A64E0EA38}" srcOrd="3" destOrd="0" presId="urn:microsoft.com/office/officeart/2005/8/layout/default"/>
    <dgm:cxn modelId="{5C1BDBCB-612A-47E0-AE60-C46AD7E6E003}" type="presParOf" srcId="{9CB7D5E9-7CFB-4646-8968-B108F28BDDC3}" destId="{A6628D50-C62E-42CE-99DD-5F5AC667BCC4}" srcOrd="4" destOrd="0" presId="urn:microsoft.com/office/officeart/2005/8/layout/default"/>
    <dgm:cxn modelId="{8093FC47-BE78-4E05-A942-A04EF9AAA460}" type="presParOf" srcId="{9CB7D5E9-7CFB-4646-8968-B108F28BDDC3}" destId="{1EDD7E1B-A9F1-4A0E-810C-02021F74E043}" srcOrd="5" destOrd="0" presId="urn:microsoft.com/office/officeart/2005/8/layout/default"/>
    <dgm:cxn modelId="{93FA424D-6DDE-4487-A193-249B8AF9760B}" type="presParOf" srcId="{9CB7D5E9-7CFB-4646-8968-B108F28BDDC3}" destId="{F698F22A-5998-4B99-8442-095C910E446C}" srcOrd="6" destOrd="0" presId="urn:microsoft.com/office/officeart/2005/8/layout/default"/>
    <dgm:cxn modelId="{CFE2C9C3-E962-4005-8E3E-03F74E6D76E5}" type="presParOf" srcId="{9CB7D5E9-7CFB-4646-8968-B108F28BDDC3}" destId="{37E6BAD3-07C4-4C70-8F5A-9E8EAE1533FA}" srcOrd="7" destOrd="0" presId="urn:microsoft.com/office/officeart/2005/8/layout/default"/>
    <dgm:cxn modelId="{98DC628C-2F75-4C9C-9D9D-B4BB885B7EC0}" type="presParOf" srcId="{9CB7D5E9-7CFB-4646-8968-B108F28BDDC3}" destId="{F1A0D35E-4198-4B2A-9BE0-A20B47E98CB3}" srcOrd="8" destOrd="0" presId="urn:microsoft.com/office/officeart/2005/8/layout/default"/>
    <dgm:cxn modelId="{E98C34B5-3262-4020-8BE7-DA356EF38F05}" type="presParOf" srcId="{9CB7D5E9-7CFB-4646-8968-B108F28BDDC3}" destId="{B60DA3A5-8B03-48F4-B791-5145CAA4A857}" srcOrd="9" destOrd="0" presId="urn:microsoft.com/office/officeart/2005/8/layout/default"/>
    <dgm:cxn modelId="{C5526894-D753-488B-82D8-AF9F52FF5115}" type="presParOf" srcId="{9CB7D5E9-7CFB-4646-8968-B108F28BDDC3}" destId="{6C0912AF-1C09-462F-A7CE-5D040E761317}" srcOrd="10" destOrd="0" presId="urn:microsoft.com/office/officeart/2005/8/layout/default"/>
    <dgm:cxn modelId="{0F5D5592-861A-4C58-B1CD-F4F299CC74D5}" type="presParOf" srcId="{9CB7D5E9-7CFB-4646-8968-B108F28BDDC3}" destId="{49ACC468-9854-40E5-8172-9B4BF347DE99}" srcOrd="11" destOrd="0" presId="urn:microsoft.com/office/officeart/2005/8/layout/default"/>
    <dgm:cxn modelId="{FD3DEFB1-7B57-4501-A52B-E1C016240ABE}" type="presParOf" srcId="{9CB7D5E9-7CFB-4646-8968-B108F28BDDC3}" destId="{C2AFC5FD-9CB4-4432-827C-852BE64B12B8}" srcOrd="12" destOrd="0" presId="urn:microsoft.com/office/officeart/2005/8/layout/default"/>
    <dgm:cxn modelId="{B6B71854-BB6F-4713-9C4B-0577C31BE7DB}" type="presParOf" srcId="{9CB7D5E9-7CFB-4646-8968-B108F28BDDC3}" destId="{0A23EF93-5EE5-4878-A611-E6EC99E4A948}" srcOrd="13" destOrd="0" presId="urn:microsoft.com/office/officeart/2005/8/layout/default"/>
    <dgm:cxn modelId="{A71B1023-75E9-4660-9E2C-CC9DAF03BFDA}" type="presParOf" srcId="{9CB7D5E9-7CFB-4646-8968-B108F28BDDC3}" destId="{A5F5D100-E178-4DF8-866C-DC74520257E8}" srcOrd="14" destOrd="0" presId="urn:microsoft.com/office/officeart/2005/8/layout/default"/>
    <dgm:cxn modelId="{BDEBCE20-64D2-4183-B4EE-BD164E85F740}" type="presParOf" srcId="{9CB7D5E9-7CFB-4646-8968-B108F28BDDC3}" destId="{406DD223-2E4E-4E6C-8CCC-4E8EB83ABFC5}" srcOrd="15" destOrd="0" presId="urn:microsoft.com/office/officeart/2005/8/layout/default"/>
    <dgm:cxn modelId="{477400D7-800F-409D-AD08-3D2301400DCE}" type="presParOf" srcId="{9CB7D5E9-7CFB-4646-8968-B108F28BDDC3}" destId="{5435CFFC-1C32-4D48-BD2C-80C45D8DCC7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4DB8-A52B-4075-B4CC-0E5EE547CBC5}">
      <dsp:nvSpPr>
        <dsp:cNvPr id="0" name=""/>
        <dsp:cNvSpPr/>
      </dsp:nvSpPr>
      <dsp:spPr>
        <a:xfrm>
          <a:off x="3698" y="463465"/>
          <a:ext cx="2002408" cy="1201444"/>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Akronimy </a:t>
          </a:r>
          <a:endParaRPr lang="en-US" sz="2300" kern="1200"/>
        </a:p>
      </dsp:txBody>
      <dsp:txXfrm>
        <a:off x="3698" y="463465"/>
        <a:ext cx="2002408" cy="1201444"/>
      </dsp:txXfrm>
    </dsp:sp>
    <dsp:sp modelId="{60D51ACB-BADC-415D-B8B6-93F47AF332E8}">
      <dsp:nvSpPr>
        <dsp:cNvPr id="0" name=""/>
        <dsp:cNvSpPr/>
      </dsp:nvSpPr>
      <dsp:spPr>
        <a:xfrm>
          <a:off x="2206347" y="463465"/>
          <a:ext cx="2002408" cy="1201444"/>
        </a:xfrm>
        <a:prstGeom prst="rect">
          <a:avLst/>
        </a:prstGeom>
        <a:gradFill rotWithShape="0">
          <a:gsLst>
            <a:gs pos="0">
              <a:schemeClr val="accent2">
                <a:hueOff val="-319868"/>
                <a:satOff val="-3606"/>
                <a:lumOff val="442"/>
                <a:alphaOff val="0"/>
                <a:tint val="96000"/>
                <a:satMod val="100000"/>
                <a:lumMod val="104000"/>
              </a:schemeClr>
            </a:gs>
            <a:gs pos="78000">
              <a:schemeClr val="accent2">
                <a:hueOff val="-319868"/>
                <a:satOff val="-3606"/>
                <a:lumOff val="44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Akrostychy </a:t>
          </a:r>
          <a:endParaRPr lang="en-US" sz="2300" kern="1200"/>
        </a:p>
      </dsp:txBody>
      <dsp:txXfrm>
        <a:off x="2206347" y="463465"/>
        <a:ext cx="2002408" cy="1201444"/>
      </dsp:txXfrm>
    </dsp:sp>
    <dsp:sp modelId="{A6628D50-C62E-42CE-99DD-5F5AC667BCC4}">
      <dsp:nvSpPr>
        <dsp:cNvPr id="0" name=""/>
        <dsp:cNvSpPr/>
      </dsp:nvSpPr>
      <dsp:spPr>
        <a:xfrm>
          <a:off x="4408995" y="463465"/>
          <a:ext cx="2002408" cy="1201444"/>
        </a:xfrm>
        <a:prstGeom prst="rect">
          <a:avLst/>
        </a:prstGeom>
        <a:gradFill rotWithShape="0">
          <a:gsLst>
            <a:gs pos="0">
              <a:schemeClr val="accent2">
                <a:hueOff val="-639735"/>
                <a:satOff val="-7212"/>
                <a:lumOff val="883"/>
                <a:alphaOff val="0"/>
                <a:tint val="96000"/>
                <a:satMod val="100000"/>
                <a:lumMod val="104000"/>
              </a:schemeClr>
            </a:gs>
            <a:gs pos="78000">
              <a:schemeClr val="accent2">
                <a:hueOff val="-639735"/>
                <a:satOff val="-7212"/>
                <a:lumOff val="88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Rymowanki </a:t>
          </a:r>
          <a:endParaRPr lang="en-US" sz="2300" kern="1200"/>
        </a:p>
      </dsp:txBody>
      <dsp:txXfrm>
        <a:off x="4408995" y="463465"/>
        <a:ext cx="2002408" cy="1201444"/>
      </dsp:txXfrm>
    </dsp:sp>
    <dsp:sp modelId="{F698F22A-5998-4B99-8442-095C910E446C}">
      <dsp:nvSpPr>
        <dsp:cNvPr id="0" name=""/>
        <dsp:cNvSpPr/>
      </dsp:nvSpPr>
      <dsp:spPr>
        <a:xfrm>
          <a:off x="6611644" y="463465"/>
          <a:ext cx="2002408" cy="1201444"/>
        </a:xfrm>
        <a:prstGeom prst="rect">
          <a:avLst/>
        </a:prstGeom>
        <a:gradFill rotWithShape="0">
          <a:gsLst>
            <a:gs pos="0">
              <a:schemeClr val="accent2">
                <a:hueOff val="-959603"/>
                <a:satOff val="-10818"/>
                <a:lumOff val="1325"/>
                <a:alphaOff val="0"/>
                <a:tint val="96000"/>
                <a:satMod val="100000"/>
                <a:lumMod val="104000"/>
              </a:schemeClr>
            </a:gs>
            <a:gs pos="78000">
              <a:schemeClr val="accent2">
                <a:hueOff val="-959603"/>
                <a:satOff val="-10818"/>
                <a:lumOff val="1325"/>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Grupowanie </a:t>
          </a:r>
          <a:endParaRPr lang="en-US" sz="2300" kern="1200"/>
        </a:p>
      </dsp:txBody>
      <dsp:txXfrm>
        <a:off x="6611644" y="463465"/>
        <a:ext cx="2002408" cy="1201444"/>
      </dsp:txXfrm>
    </dsp:sp>
    <dsp:sp modelId="{F1A0D35E-4198-4B2A-9BE0-A20B47E98CB3}">
      <dsp:nvSpPr>
        <dsp:cNvPr id="0" name=""/>
        <dsp:cNvSpPr/>
      </dsp:nvSpPr>
      <dsp:spPr>
        <a:xfrm>
          <a:off x="8814293" y="463465"/>
          <a:ext cx="2002408" cy="1201444"/>
        </a:xfrm>
        <a:prstGeom prst="rect">
          <a:avLst/>
        </a:prstGeom>
        <a:gradFill rotWithShape="0">
          <a:gsLst>
            <a:gs pos="0">
              <a:schemeClr val="accent2">
                <a:hueOff val="-1279471"/>
                <a:satOff val="-14424"/>
                <a:lumOff val="1766"/>
                <a:alphaOff val="0"/>
                <a:tint val="96000"/>
                <a:satMod val="100000"/>
                <a:lumMod val="104000"/>
              </a:schemeClr>
            </a:gs>
            <a:gs pos="78000">
              <a:schemeClr val="accent2">
                <a:hueOff val="-1279471"/>
                <a:satOff val="-14424"/>
                <a:lumOff val="176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Metoda ogniw</a:t>
          </a:r>
          <a:endParaRPr lang="en-US" sz="2300" kern="1200"/>
        </a:p>
      </dsp:txBody>
      <dsp:txXfrm>
        <a:off x="8814293" y="463465"/>
        <a:ext cx="2002408" cy="1201444"/>
      </dsp:txXfrm>
    </dsp:sp>
    <dsp:sp modelId="{6C0912AF-1C09-462F-A7CE-5D040E761317}">
      <dsp:nvSpPr>
        <dsp:cNvPr id="0" name=""/>
        <dsp:cNvSpPr/>
      </dsp:nvSpPr>
      <dsp:spPr>
        <a:xfrm>
          <a:off x="1105022" y="1865151"/>
          <a:ext cx="2002408" cy="1201444"/>
        </a:xfrm>
        <a:prstGeom prst="rect">
          <a:avLst/>
        </a:prstGeom>
        <a:gradFill rotWithShape="0">
          <a:gsLst>
            <a:gs pos="0">
              <a:schemeClr val="accent2">
                <a:hueOff val="-1599338"/>
                <a:satOff val="-18030"/>
                <a:lumOff val="2208"/>
                <a:alphaOff val="0"/>
                <a:tint val="96000"/>
                <a:satMod val="100000"/>
                <a:lumMod val="104000"/>
              </a:schemeClr>
            </a:gs>
            <a:gs pos="78000">
              <a:schemeClr val="accent2">
                <a:hueOff val="-1599338"/>
                <a:satOff val="-18030"/>
                <a:lumOff val="2208"/>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Metoda miejsc </a:t>
          </a:r>
          <a:endParaRPr lang="en-US" sz="2300" kern="1200"/>
        </a:p>
      </dsp:txBody>
      <dsp:txXfrm>
        <a:off x="1105022" y="1865151"/>
        <a:ext cx="2002408" cy="1201444"/>
      </dsp:txXfrm>
    </dsp:sp>
    <dsp:sp modelId="{C2AFC5FD-9CB4-4432-827C-852BE64B12B8}">
      <dsp:nvSpPr>
        <dsp:cNvPr id="0" name=""/>
        <dsp:cNvSpPr/>
      </dsp:nvSpPr>
      <dsp:spPr>
        <a:xfrm>
          <a:off x="3307671" y="1865151"/>
          <a:ext cx="2002408" cy="1201444"/>
        </a:xfrm>
        <a:prstGeom prst="rect">
          <a:avLst/>
        </a:prstGeom>
        <a:gradFill rotWithShape="0">
          <a:gsLst>
            <a:gs pos="0">
              <a:schemeClr val="accent2">
                <a:hueOff val="-1919206"/>
                <a:satOff val="-21636"/>
                <a:lumOff val="2650"/>
                <a:alphaOff val="0"/>
                <a:tint val="96000"/>
                <a:satMod val="100000"/>
                <a:lumMod val="104000"/>
              </a:schemeClr>
            </a:gs>
            <a:gs pos="78000">
              <a:schemeClr val="accent2">
                <a:hueOff val="-1919206"/>
                <a:satOff val="-21636"/>
                <a:lumOff val="265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Metoda haków</a:t>
          </a:r>
          <a:endParaRPr lang="en-US" sz="2300" kern="1200"/>
        </a:p>
      </dsp:txBody>
      <dsp:txXfrm>
        <a:off x="3307671" y="1865151"/>
        <a:ext cx="2002408" cy="1201444"/>
      </dsp:txXfrm>
    </dsp:sp>
    <dsp:sp modelId="{A5F5D100-E178-4DF8-866C-DC74520257E8}">
      <dsp:nvSpPr>
        <dsp:cNvPr id="0" name=""/>
        <dsp:cNvSpPr/>
      </dsp:nvSpPr>
      <dsp:spPr>
        <a:xfrm>
          <a:off x="5510320" y="1865151"/>
          <a:ext cx="2002408" cy="1201444"/>
        </a:xfrm>
        <a:prstGeom prst="rect">
          <a:avLst/>
        </a:prstGeom>
        <a:gradFill rotWithShape="0">
          <a:gsLst>
            <a:gs pos="0">
              <a:schemeClr val="accent2">
                <a:hueOff val="-2239073"/>
                <a:satOff val="-25242"/>
                <a:lumOff val="3091"/>
                <a:alphaOff val="0"/>
                <a:tint val="96000"/>
                <a:satMod val="100000"/>
                <a:lumMod val="104000"/>
              </a:schemeClr>
            </a:gs>
            <a:gs pos="78000">
              <a:schemeClr val="accent2">
                <a:hueOff val="-2239073"/>
                <a:satOff val="-25242"/>
                <a:lumOff val="309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Słowa kluczowe </a:t>
          </a:r>
          <a:endParaRPr lang="en-US" sz="2300" kern="1200"/>
        </a:p>
      </dsp:txBody>
      <dsp:txXfrm>
        <a:off x="5510320" y="1865151"/>
        <a:ext cx="2002408" cy="1201444"/>
      </dsp:txXfrm>
    </dsp:sp>
    <dsp:sp modelId="{5435CFFC-1C32-4D48-BD2C-80C45D8DCC72}">
      <dsp:nvSpPr>
        <dsp:cNvPr id="0" name=""/>
        <dsp:cNvSpPr/>
      </dsp:nvSpPr>
      <dsp:spPr>
        <a:xfrm>
          <a:off x="7712969" y="1865151"/>
          <a:ext cx="2002408" cy="1201444"/>
        </a:xfrm>
        <a:prstGeom prst="rect">
          <a:avLst/>
        </a:prstGeom>
        <a:gradFill rotWithShape="0">
          <a:gsLst>
            <a:gs pos="0">
              <a:schemeClr val="accent2">
                <a:hueOff val="-2558941"/>
                <a:satOff val="-28848"/>
                <a:lumOff val="3533"/>
                <a:alphaOff val="0"/>
                <a:tint val="96000"/>
                <a:satMod val="100000"/>
                <a:lumMod val="104000"/>
              </a:schemeClr>
            </a:gs>
            <a:gs pos="78000">
              <a:schemeClr val="accent2">
                <a:hueOff val="-2558941"/>
                <a:satOff val="-28848"/>
                <a:lumOff val="353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Mapa myśli </a:t>
          </a:r>
          <a:endParaRPr lang="en-US" sz="2300" kern="1200"/>
        </a:p>
      </dsp:txBody>
      <dsp:txXfrm>
        <a:off x="7712969" y="1865151"/>
        <a:ext cx="2002408" cy="12014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21D0B-76AF-4A62-8EAD-1ECDE240536D}" type="datetimeFigureOut">
              <a:rPr lang="pl-PL" smtClean="0"/>
              <a:t>2020-03-30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11237-9534-4112-A200-5892B915B044}" type="slidenum">
              <a:rPr lang="pl-PL" smtClean="0"/>
              <a:t>‹#›</a:t>
            </a:fld>
            <a:endParaRPr lang="pl-PL"/>
          </a:p>
        </p:txBody>
      </p:sp>
    </p:spTree>
    <p:extLst>
      <p:ext uri="{BB962C8B-B14F-4D97-AF65-F5344CB8AC3E}">
        <p14:creationId xmlns:p14="http://schemas.microsoft.com/office/powerpoint/2010/main" val="320147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685800" y="1143000"/>
            <a:ext cx="5486400" cy="30861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5011237-9534-4112-A200-5892B915B044}" type="slidenum">
              <a:rPr lang="pl-PL" smtClean="0"/>
              <a:t>14</a:t>
            </a:fld>
            <a:endParaRPr lang="pl-PL"/>
          </a:p>
        </p:txBody>
      </p:sp>
    </p:spTree>
    <p:extLst>
      <p:ext uri="{BB962C8B-B14F-4D97-AF65-F5344CB8AC3E}">
        <p14:creationId xmlns:p14="http://schemas.microsoft.com/office/powerpoint/2010/main" val="14520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685800" y="1143000"/>
            <a:ext cx="5486400" cy="30861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5011237-9534-4112-A200-5892B915B044}" type="slidenum">
              <a:rPr lang="pl-PL" smtClean="0"/>
              <a:t>21</a:t>
            </a:fld>
            <a:endParaRPr lang="pl-PL"/>
          </a:p>
        </p:txBody>
      </p:sp>
    </p:spTree>
    <p:extLst>
      <p:ext uri="{BB962C8B-B14F-4D97-AF65-F5344CB8AC3E}">
        <p14:creationId xmlns:p14="http://schemas.microsoft.com/office/powerpoint/2010/main" val="4158074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909561" y="4314328"/>
            <a:ext cx="2910841" cy="374642"/>
          </a:xfrm>
        </p:spPr>
        <p:txBody>
          <a:bodyPr/>
          <a:lstStyle/>
          <a:p>
            <a:fld id="{48A87A34-81AB-432B-8DAE-1953F412C126}" type="datetimeFigureOut">
              <a:rPr lang="en-US" smtClean="0"/>
              <a:t>3/30/2020</a:t>
            </a:fld>
            <a:endParaRPr lang="en-US" dirty="0"/>
          </a:p>
        </p:txBody>
      </p:sp>
      <p:sp>
        <p:nvSpPr>
          <p:cNvPr id="5" name="Footer Placeholder 4"/>
          <p:cNvSpPr>
            <a:spLocks noGrp="1"/>
          </p:cNvSpPr>
          <p:nvPr>
            <p:ph type="ftr" sz="quarter" idx="11"/>
          </p:nvPr>
        </p:nvSpPr>
        <p:spPr>
          <a:xfrm>
            <a:off x="1371600" y="4323846"/>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7"/>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648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8" y="4697361"/>
            <a:ext cx="10822034" cy="819355"/>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1727" y="941440"/>
            <a:ext cx="10821840" cy="3478161"/>
          </a:xfrm>
        </p:spPr>
        <p:txBody>
          <a:bodyPr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2" y="5516716"/>
            <a:ext cx="10820400" cy="701969"/>
          </a:xfrm>
        </p:spPr>
        <p:txBody>
          <a:bodyPr/>
          <a:lstStyle>
            <a:lvl1pPr marL="0" indent="0" algn="l">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024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2" y="753532"/>
            <a:ext cx="10820400" cy="2802467"/>
          </a:xfrm>
        </p:spPr>
        <p:txBody>
          <a:bodyPr anchor="ct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8" y="3649134"/>
            <a:ext cx="10130516" cy="999067"/>
          </a:xfrm>
        </p:spPr>
        <p:txBody>
          <a:bodyPr anchor="ct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pl-PL"/>
              <a:t>Kliknij, aby edytować style wzorca tekstu</a:t>
            </a:r>
          </a:p>
        </p:txBody>
      </p:sp>
      <p:sp>
        <p:nvSpPr>
          <p:cNvPr id="5" name="Date Placeholder 4"/>
          <p:cNvSpPr>
            <a:spLocks noGrp="1"/>
          </p:cNvSpPr>
          <p:nvPr>
            <p:ph type="dt" sz="half" idx="10"/>
          </p:nvPr>
        </p:nvSpPr>
        <p:spPr>
          <a:xfrm>
            <a:off x="7814452" y="381001"/>
            <a:ext cx="2910841" cy="365125"/>
          </a:xfrm>
        </p:spPr>
        <p:txBody>
          <a:bodyPr/>
          <a:lstStyle>
            <a:lvl1pPr algn="r">
              <a:defRPr/>
            </a:lvl1pPr>
          </a:lstStyle>
          <a:p>
            <a:fld id="{48A87A34-81AB-432B-8DAE-1953F412C126}" type="datetimeFigureOut">
              <a:rPr lang="en-US" smtClean="0"/>
              <a:pPr/>
              <a:t>3/30/2020</a:t>
            </a:fld>
            <a:endParaRPr lang="en-US" dirty="0"/>
          </a:p>
        </p:txBody>
      </p:sp>
      <p:sp>
        <p:nvSpPr>
          <p:cNvPr id="6" name="Footer Placeholder 5"/>
          <p:cNvSpPr>
            <a:spLocks noGrp="1"/>
          </p:cNvSpPr>
          <p:nvPr>
            <p:ph type="ftr" sz="quarter" idx="11"/>
          </p:nvPr>
        </p:nvSpPr>
        <p:spPr>
          <a:xfrm>
            <a:off x="685801" y="379942"/>
            <a:ext cx="6991492" cy="365125"/>
          </a:xfrm>
        </p:spPr>
        <p:txBody>
          <a:bodyPr/>
          <a:lstStyle/>
          <a:p>
            <a:endParaRPr lang="en-US" dirty="0"/>
          </a:p>
        </p:txBody>
      </p:sp>
      <p:sp>
        <p:nvSpPr>
          <p:cNvPr id="7" name="Slide Number Placeholder 6"/>
          <p:cNvSpPr>
            <a:spLocks noGrp="1"/>
          </p:cNvSpPr>
          <p:nvPr>
            <p:ph type="sldNum" sz="quarter" idx="12"/>
          </p:nvPr>
        </p:nvSpPr>
        <p:spPr>
          <a:xfrm>
            <a:off x="10862451" y="381001"/>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576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9" y="753534"/>
            <a:ext cx="10151532" cy="2604495"/>
          </a:xfrm>
        </p:spPr>
        <p:txBody>
          <a:bodyPr anchor="ctr"/>
          <a:lstStyle>
            <a:lvl1pPr algn="l">
              <a:defRPr sz="3200"/>
            </a:lvl1pPr>
          </a:lstStyle>
          <a:p>
            <a:r>
              <a:rPr lang="pl-PL"/>
              <a:t>Kliknij, aby edytować styl</a:t>
            </a:r>
            <a:endParaRPr lang="en-US" dirty="0"/>
          </a:p>
        </p:txBody>
      </p:sp>
      <p:sp>
        <p:nvSpPr>
          <p:cNvPr id="12" name="Text Placeholder 3"/>
          <p:cNvSpPr>
            <a:spLocks noGrp="1"/>
          </p:cNvSpPr>
          <p:nvPr>
            <p:ph type="body" sz="half" idx="13"/>
          </p:nvPr>
        </p:nvSpPr>
        <p:spPr>
          <a:xfrm>
            <a:off x="1303865" y="3365557"/>
            <a:ext cx="9592736" cy="444443"/>
          </a:xfrm>
        </p:spPr>
        <p:txBody>
          <a:bodyPr anchor="t">
            <a:normAutofit/>
          </a:bodyPr>
          <a:lstStyle>
            <a:lvl1pPr marL="0" indent="0">
              <a:buNone/>
              <a:defRPr sz="1401"/>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pl-PL"/>
              <a:t>Kliknij, aby edytować style wzorca tekstu</a:t>
            </a:r>
          </a:p>
        </p:txBody>
      </p:sp>
      <p:sp>
        <p:nvSpPr>
          <p:cNvPr id="4" name="Text Placeholder 3"/>
          <p:cNvSpPr>
            <a:spLocks noGrp="1"/>
          </p:cNvSpPr>
          <p:nvPr>
            <p:ph type="body" sz="half" idx="2"/>
          </p:nvPr>
        </p:nvSpPr>
        <p:spPr>
          <a:xfrm>
            <a:off x="1024469" y="3959862"/>
            <a:ext cx="10151532" cy="679871"/>
          </a:xfrm>
        </p:spPr>
        <p:txBody>
          <a:bodyPr anchor="ctr">
            <a:normAutofit/>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pl-PL"/>
              <a:t>Kliknij, aby edytować style wzorca tekstu</a:t>
            </a:r>
          </a:p>
        </p:txBody>
      </p:sp>
      <p:sp>
        <p:nvSpPr>
          <p:cNvPr id="5" name="Date Placeholder 4"/>
          <p:cNvSpPr>
            <a:spLocks noGrp="1"/>
          </p:cNvSpPr>
          <p:nvPr>
            <p:ph type="dt" sz="half" idx="10"/>
          </p:nvPr>
        </p:nvSpPr>
        <p:spPr>
          <a:xfrm>
            <a:off x="7814452" y="381001"/>
            <a:ext cx="2910841" cy="365125"/>
          </a:xfrm>
        </p:spPr>
        <p:txBody>
          <a:bodyPr/>
          <a:lstStyle>
            <a:lvl1pPr algn="r">
              <a:defRPr/>
            </a:lvl1pPr>
          </a:lstStyle>
          <a:p>
            <a:fld id="{48A87A34-81AB-432B-8DAE-1953F412C126}" type="datetimeFigureOut">
              <a:rPr lang="en-US" smtClean="0"/>
              <a:pPr/>
              <a:t>3/30/2020</a:t>
            </a:fld>
            <a:endParaRPr lang="en-US" dirty="0"/>
          </a:p>
        </p:txBody>
      </p:sp>
      <p:sp>
        <p:nvSpPr>
          <p:cNvPr id="6" name="Footer Placeholder 5"/>
          <p:cNvSpPr>
            <a:spLocks noGrp="1"/>
          </p:cNvSpPr>
          <p:nvPr>
            <p:ph type="ftr" sz="quarter" idx="11"/>
          </p:nvPr>
        </p:nvSpPr>
        <p:spPr>
          <a:xfrm>
            <a:off x="685801" y="379942"/>
            <a:ext cx="6991492" cy="365125"/>
          </a:xfrm>
        </p:spPr>
        <p:txBody>
          <a:bodyPr/>
          <a:lstStyle/>
          <a:p>
            <a:endParaRPr lang="en-US" dirty="0"/>
          </a:p>
        </p:txBody>
      </p:sp>
      <p:sp>
        <p:nvSpPr>
          <p:cNvPr id="7" name="Slide Number Placeholder 6"/>
          <p:cNvSpPr>
            <a:spLocks noGrp="1"/>
          </p:cNvSpPr>
          <p:nvPr>
            <p:ph type="sldNum" sz="quarter" idx="12"/>
          </p:nvPr>
        </p:nvSpPr>
        <p:spPr>
          <a:xfrm>
            <a:off x="10862451" y="381001"/>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1" y="933450"/>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29" y="2701290"/>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494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4" y="1124702"/>
            <a:ext cx="10146187" cy="2511835"/>
          </a:xfrm>
        </p:spPr>
        <p:txBody>
          <a:bodyPr anchor="b"/>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8" y="3648316"/>
            <a:ext cx="10144654" cy="999885"/>
          </a:xfrm>
        </p:spPr>
        <p:txBody>
          <a:bodyPr anchor="t"/>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pl-PL"/>
              <a:t>Kliknij, aby edytować style wzorca tekstu</a:t>
            </a:r>
          </a:p>
        </p:txBody>
      </p:sp>
      <p:sp>
        <p:nvSpPr>
          <p:cNvPr id="5" name="Date Placeholder 4"/>
          <p:cNvSpPr>
            <a:spLocks noGrp="1"/>
          </p:cNvSpPr>
          <p:nvPr>
            <p:ph type="dt" sz="half" idx="10"/>
          </p:nvPr>
        </p:nvSpPr>
        <p:spPr>
          <a:xfrm>
            <a:off x="7814452" y="378884"/>
            <a:ext cx="2910841" cy="365125"/>
          </a:xfrm>
        </p:spPr>
        <p:txBody>
          <a:bodyPr/>
          <a:lstStyle>
            <a:lvl1pPr algn="r">
              <a:defRPr/>
            </a:lvl1pPr>
          </a:lstStyle>
          <a:p>
            <a:fld id="{48A87A34-81AB-432B-8DAE-1953F412C126}" type="datetimeFigureOut">
              <a:rPr lang="en-US" smtClean="0"/>
              <a:pPr/>
              <a:t>3/30/2020</a:t>
            </a:fld>
            <a:endParaRPr lang="en-US" dirty="0"/>
          </a:p>
        </p:txBody>
      </p:sp>
      <p:sp>
        <p:nvSpPr>
          <p:cNvPr id="6" name="Footer Placeholder 5"/>
          <p:cNvSpPr>
            <a:spLocks noGrp="1"/>
          </p:cNvSpPr>
          <p:nvPr>
            <p:ph type="ftr" sz="quarter" idx="11"/>
          </p:nvPr>
        </p:nvSpPr>
        <p:spPr>
          <a:xfrm>
            <a:off x="685801" y="378884"/>
            <a:ext cx="6991492" cy="365125"/>
          </a:xfrm>
        </p:spPr>
        <p:txBody>
          <a:bodyPr/>
          <a:lstStyle/>
          <a:p>
            <a:endParaRPr lang="en-US" dirty="0"/>
          </a:p>
        </p:txBody>
      </p:sp>
      <p:sp>
        <p:nvSpPr>
          <p:cNvPr id="7" name="Slide Number Placeholder 6"/>
          <p:cNvSpPr>
            <a:spLocks noGrp="1"/>
          </p:cNvSpPr>
          <p:nvPr>
            <p:ph type="sldNum" sz="quarter" idx="12"/>
          </p:nvPr>
        </p:nvSpPr>
        <p:spPr>
          <a:xfrm>
            <a:off x="10862451" y="381001"/>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598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2000"/>
            <a:ext cx="8610599" cy="1303867"/>
          </a:xfrm>
        </p:spPr>
        <p:txBody>
          <a:bodyPr/>
          <a:lstStyle/>
          <a:p>
            <a:r>
              <a:rPr lang="pl-PL"/>
              <a:t>Kliknij, aby edytować styl</a:t>
            </a:r>
            <a:endParaRPr lang="en-US" dirty="0"/>
          </a:p>
        </p:txBody>
      </p:sp>
      <p:sp>
        <p:nvSpPr>
          <p:cNvPr id="7" name="Text Placeholder 2"/>
          <p:cNvSpPr>
            <a:spLocks noGrp="1"/>
          </p:cNvSpPr>
          <p:nvPr>
            <p:ph type="body" idx="1"/>
          </p:nvPr>
        </p:nvSpPr>
        <p:spPr>
          <a:xfrm>
            <a:off x="685802" y="2202080"/>
            <a:ext cx="3456432" cy="617320"/>
          </a:xfrm>
        </p:spPr>
        <p:txBody>
          <a:bodyPr anchor="b">
            <a:noAutofit/>
          </a:bodyPr>
          <a:lstStyle>
            <a:lvl1pPr marL="0" indent="0">
              <a:buNone/>
              <a:defRPr sz="24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800" y="2904565"/>
            <a:ext cx="3456432" cy="3314132"/>
          </a:xfrm>
        </p:spPr>
        <p:txBody>
          <a:bodyPr anchor="t">
            <a:normAutofit/>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368801" y="2201333"/>
            <a:ext cx="3456432" cy="626534"/>
          </a:xfrm>
        </p:spPr>
        <p:txBody>
          <a:bodyPr anchor="b">
            <a:noAutofit/>
          </a:bodyPr>
          <a:lstStyle>
            <a:lvl1pPr marL="0" indent="0">
              <a:buNone/>
              <a:defRPr sz="24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366860" y="2904067"/>
            <a:ext cx="3456432" cy="3314618"/>
          </a:xfrm>
        </p:spPr>
        <p:txBody>
          <a:bodyPr anchor="t">
            <a:normAutofit/>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8051802" y="2192866"/>
            <a:ext cx="3456432" cy="626534"/>
          </a:xfrm>
        </p:spPr>
        <p:txBody>
          <a:bodyPr anchor="b">
            <a:noAutofit/>
          </a:bodyPr>
          <a:lstStyle>
            <a:lvl1pPr marL="0" indent="0">
              <a:buNone/>
              <a:defRPr sz="24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8051802" y="2904565"/>
            <a:ext cx="3456432" cy="3314132"/>
          </a:xfrm>
        </p:spPr>
        <p:txBody>
          <a:bodyPr anchor="t">
            <a:normAutofit/>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178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a:t>Kliknij, aby edytować styl</a:t>
            </a:r>
            <a:endParaRPr lang="en-US" dirty="0"/>
          </a:p>
        </p:txBody>
      </p:sp>
      <p:sp>
        <p:nvSpPr>
          <p:cNvPr id="19" name="Text Placeholder 2"/>
          <p:cNvSpPr>
            <a:spLocks noGrp="1"/>
          </p:cNvSpPr>
          <p:nvPr>
            <p:ph type="body" idx="1"/>
          </p:nvPr>
        </p:nvSpPr>
        <p:spPr>
          <a:xfrm>
            <a:off x="688620" y="4191001"/>
            <a:ext cx="3451582" cy="682765"/>
          </a:xfrm>
        </p:spPr>
        <p:txBody>
          <a:bodyPr anchor="b">
            <a:noAutofit/>
          </a:bodyPr>
          <a:lstStyle>
            <a:lvl1pPr marL="0" indent="0">
              <a:buNone/>
              <a:defRPr sz="24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8620"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88620" y="4873765"/>
            <a:ext cx="3451582" cy="1344921"/>
          </a:xfrm>
        </p:spPr>
        <p:txBody>
          <a:bodyPr anchor="t">
            <a:normAutofit/>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374263" y="4191001"/>
            <a:ext cx="3448935" cy="682765"/>
          </a:xfrm>
        </p:spPr>
        <p:txBody>
          <a:bodyPr anchor="b">
            <a:noAutofit/>
          </a:bodyPr>
          <a:lstStyle>
            <a:lvl1pPr marL="0" indent="0">
              <a:buNone/>
              <a:defRPr sz="24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374264" y="2362200"/>
            <a:ext cx="344893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374265" y="4873764"/>
            <a:ext cx="3448935" cy="1344921"/>
          </a:xfrm>
        </p:spPr>
        <p:txBody>
          <a:bodyPr anchor="t">
            <a:normAutofit/>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8049732" y="4191001"/>
            <a:ext cx="3456469" cy="682765"/>
          </a:xfrm>
        </p:spPr>
        <p:txBody>
          <a:bodyPr anchor="b">
            <a:noAutofit/>
          </a:bodyPr>
          <a:lstStyle>
            <a:lvl1pPr marL="0" indent="0">
              <a:buNone/>
              <a:defRPr sz="24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49857" y="2362200"/>
            <a:ext cx="344787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8049732" y="4873762"/>
            <a:ext cx="3452444" cy="1344921"/>
          </a:xfrm>
        </p:spPr>
        <p:txBody>
          <a:bodyPr anchor="t">
            <a:normAutofit/>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1242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685802" y="2194559"/>
            <a:ext cx="10820400" cy="40241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289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7"/>
            <a:ext cx="2057401" cy="3903133"/>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024467" y="745068"/>
            <a:ext cx="8204201" cy="390313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814452" y="379942"/>
            <a:ext cx="2910841" cy="365125"/>
          </a:xfrm>
        </p:spPr>
        <p:txBody>
          <a:bodyPr/>
          <a:lstStyle>
            <a:lvl1pPr algn="r">
              <a:defRPr/>
            </a:lvl1pPr>
          </a:lstStyle>
          <a:p>
            <a:fld id="{48A87A34-81AB-432B-8DAE-1953F412C126}" type="datetimeFigureOut">
              <a:rPr lang="en-US" smtClean="0"/>
              <a:pPr/>
              <a:t>3/30/2020</a:t>
            </a:fld>
            <a:endParaRPr lang="en-US" dirty="0"/>
          </a:p>
        </p:txBody>
      </p:sp>
      <p:sp>
        <p:nvSpPr>
          <p:cNvPr id="5" name="Footer Placeholder 4"/>
          <p:cNvSpPr>
            <a:spLocks noGrp="1"/>
          </p:cNvSpPr>
          <p:nvPr>
            <p:ph type="ftr" sz="quarter" idx="11"/>
          </p:nvPr>
        </p:nvSpPr>
        <p:spPr>
          <a:xfrm>
            <a:off x="685801" y="381001"/>
            <a:ext cx="6991492" cy="365125"/>
          </a:xfrm>
        </p:spPr>
        <p:txBody>
          <a:bodyPr/>
          <a:lstStyle/>
          <a:p>
            <a:endParaRPr lang="en-US" dirty="0"/>
          </a:p>
        </p:txBody>
      </p:sp>
      <p:sp>
        <p:nvSpPr>
          <p:cNvPr id="6" name="Slide Number Placeholder 5"/>
          <p:cNvSpPr>
            <a:spLocks noGrp="1"/>
          </p:cNvSpPr>
          <p:nvPr>
            <p:ph type="sldNum" sz="quarter" idx="12"/>
          </p:nvPr>
        </p:nvSpPr>
        <p:spPr>
          <a:xfrm>
            <a:off x="10862451" y="381001"/>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526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408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1" y="753534"/>
            <a:ext cx="10820398" cy="2801935"/>
          </a:xfrm>
        </p:spPr>
        <p:txBody>
          <a:bodyPr anchor="b">
            <a:normAutofit/>
          </a:bodyPr>
          <a:lstStyle>
            <a:lvl1pPr algn="r">
              <a:defRPr sz="4000"/>
            </a:lvl1pPr>
          </a:lstStyle>
          <a:p>
            <a:r>
              <a:rPr lang="pl-PL"/>
              <a:t>Kliknij, aby edytować styl</a:t>
            </a:r>
            <a:endParaRPr lang="en-US" dirty="0"/>
          </a:p>
        </p:txBody>
      </p:sp>
      <p:sp>
        <p:nvSpPr>
          <p:cNvPr id="3" name="Text Placeholder 2"/>
          <p:cNvSpPr>
            <a:spLocks noGrp="1"/>
          </p:cNvSpPr>
          <p:nvPr>
            <p:ph type="body" idx="1"/>
          </p:nvPr>
        </p:nvSpPr>
        <p:spPr>
          <a:xfrm>
            <a:off x="1024466" y="3641726"/>
            <a:ext cx="10490201" cy="955675"/>
          </a:xfrm>
        </p:spPr>
        <p:txBody>
          <a:bodyPr>
            <a:normAutofit/>
          </a:bodyPr>
          <a:lstStyle>
            <a:lvl1pPr marL="0" indent="0" algn="r">
              <a:buNone/>
              <a:defRPr sz="2201">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814452" y="381001"/>
            <a:ext cx="2910841" cy="365125"/>
          </a:xfrm>
        </p:spPr>
        <p:txBody>
          <a:bodyPr/>
          <a:lstStyle>
            <a:lvl1pPr algn="r">
              <a:defRPr/>
            </a:lvl1pPr>
          </a:lstStyle>
          <a:p>
            <a:fld id="{48A87A34-81AB-432B-8DAE-1953F412C126}" type="datetimeFigureOut">
              <a:rPr lang="en-US" smtClean="0"/>
              <a:pPr/>
              <a:t>3/30/2020</a:t>
            </a:fld>
            <a:endParaRPr lang="en-US" dirty="0"/>
          </a:p>
        </p:txBody>
      </p:sp>
      <p:sp>
        <p:nvSpPr>
          <p:cNvPr id="5" name="Footer Placeholder 4"/>
          <p:cNvSpPr>
            <a:spLocks noGrp="1"/>
          </p:cNvSpPr>
          <p:nvPr>
            <p:ph type="ftr" sz="quarter" idx="11"/>
          </p:nvPr>
        </p:nvSpPr>
        <p:spPr>
          <a:xfrm>
            <a:off x="685801" y="381002"/>
            <a:ext cx="6991492" cy="364065"/>
          </a:xfrm>
        </p:spPr>
        <p:txBody>
          <a:bodyPr/>
          <a:lstStyle/>
          <a:p>
            <a:endParaRPr lang="en-US" dirty="0"/>
          </a:p>
        </p:txBody>
      </p:sp>
      <p:sp>
        <p:nvSpPr>
          <p:cNvPr id="6" name="Slide Number Placeholder 5"/>
          <p:cNvSpPr>
            <a:spLocks noGrp="1"/>
          </p:cNvSpPr>
          <p:nvPr>
            <p:ph type="sldNum" sz="quarter" idx="12"/>
          </p:nvPr>
        </p:nvSpPr>
        <p:spPr>
          <a:xfrm>
            <a:off x="10862451" y="381001"/>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228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2"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2"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780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1" y="762000"/>
            <a:ext cx="8610601" cy="1295400"/>
          </a:xfrm>
        </p:spPr>
        <p:txBody>
          <a:bodyPr/>
          <a:lstStyle/>
          <a:p>
            <a:r>
              <a:rPr lang="pl-PL"/>
              <a:t>Kliknij, aby edytować styl</a:t>
            </a:r>
            <a:endParaRPr lang="en-US" dirty="0"/>
          </a:p>
        </p:txBody>
      </p:sp>
      <p:sp>
        <p:nvSpPr>
          <p:cNvPr id="3" name="Text Placeholder 2"/>
          <p:cNvSpPr>
            <a:spLocks noGrp="1"/>
          </p:cNvSpPr>
          <p:nvPr>
            <p:ph type="body" idx="1"/>
          </p:nvPr>
        </p:nvSpPr>
        <p:spPr>
          <a:xfrm>
            <a:off x="914410" y="2183802"/>
            <a:ext cx="5079991" cy="823912"/>
          </a:xfrm>
        </p:spPr>
        <p:txBody>
          <a:bodyPr anchor="b">
            <a:normAutofit/>
          </a:bodyPr>
          <a:lstStyle>
            <a:lvl1pPr marL="0" indent="0">
              <a:buNone/>
              <a:defRPr sz="28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5802" y="3132667"/>
            <a:ext cx="5311774"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0" y="2183802"/>
            <a:ext cx="5105401" cy="823912"/>
          </a:xfrm>
        </p:spPr>
        <p:txBody>
          <a:bodyPr anchor="b">
            <a:normAutofit/>
          </a:bodyPr>
          <a:lstStyle>
            <a:lvl1pPr marL="0" indent="0">
              <a:buNone/>
              <a:defRPr sz="2800" b="0">
                <a:solidFill>
                  <a:schemeClr val="tx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2" y="3132667"/>
            <a:ext cx="5334000"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472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401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31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2" y="1524000"/>
            <a:ext cx="4114800" cy="1600200"/>
          </a:xfrm>
        </p:spPr>
        <p:txBody>
          <a:bodyPr anchor="b"/>
          <a:lstStyle>
            <a:lvl1pPr algn="l">
              <a:defRPr sz="3200"/>
            </a:lvl1pPr>
          </a:lstStyle>
          <a:p>
            <a:r>
              <a:rPr lang="pl-PL"/>
              <a:t>Kliknij, aby edytować styl</a:t>
            </a:r>
            <a:endParaRPr lang="en-US" dirty="0"/>
          </a:p>
        </p:txBody>
      </p:sp>
      <p:sp>
        <p:nvSpPr>
          <p:cNvPr id="3" name="Content Placeholder 2"/>
          <p:cNvSpPr>
            <a:spLocks noGrp="1"/>
          </p:cNvSpPr>
          <p:nvPr>
            <p:ph idx="1"/>
          </p:nvPr>
        </p:nvSpPr>
        <p:spPr>
          <a:xfrm>
            <a:off x="4995583" y="746760"/>
            <a:ext cx="6510619" cy="5471925"/>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2" y="3124200"/>
            <a:ext cx="4114800" cy="3094485"/>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588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99" y="1524000"/>
            <a:ext cx="6873241" cy="1600200"/>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861238" y="751242"/>
            <a:ext cx="3644962" cy="5467443"/>
          </a:xfrm>
        </p:spPr>
        <p:txBody>
          <a:bodyPr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799" y="3124200"/>
            <a:ext cx="6873241" cy="3094485"/>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29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1" y="764373"/>
            <a:ext cx="8610601" cy="12930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2" y="2194561"/>
            <a:ext cx="10820400" cy="402412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95360" y="6356351"/>
            <a:ext cx="2910841"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48A87A34-81AB-432B-8DAE-1953F412C126}" type="datetimeFigureOut">
              <a:rPr lang="en-US" smtClean="0"/>
              <a:pPr/>
              <a:t>3/30/2020</a:t>
            </a:fld>
            <a:endParaRPr lang="en-US" dirty="0"/>
          </a:p>
        </p:txBody>
      </p:sp>
      <p:sp>
        <p:nvSpPr>
          <p:cNvPr id="5" name="Footer Placeholder 4"/>
          <p:cNvSpPr>
            <a:spLocks noGrp="1"/>
          </p:cNvSpPr>
          <p:nvPr>
            <p:ph type="ftr" sz="quarter" idx="3"/>
          </p:nvPr>
        </p:nvSpPr>
        <p:spPr>
          <a:xfrm>
            <a:off x="685802" y="6355846"/>
            <a:ext cx="7772400" cy="365125"/>
          </a:xfrm>
          <a:prstGeom prst="rect">
            <a:avLst/>
          </a:prstGeom>
        </p:spPr>
        <p:txBody>
          <a:bodyPr vert="horz" lIns="91440" tIns="45720" rIns="91440" bIns="45720" rtlCol="0" anchor="ctr"/>
          <a:lstStyle>
            <a:lvl1pPr algn="l">
              <a:defRPr sz="105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1" y="381001"/>
            <a:ext cx="274320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368447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11"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201"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911C2C-DAE3-4234-8ECD-0217D1715B93}"/>
              </a:ext>
            </a:extLst>
          </p:cNvPr>
          <p:cNvSpPr>
            <a:spLocks noGrp="1"/>
          </p:cNvSpPr>
          <p:nvPr>
            <p:ph type="ctrTitle"/>
          </p:nvPr>
        </p:nvSpPr>
        <p:spPr>
          <a:xfrm>
            <a:off x="1371600" y="1181684"/>
            <a:ext cx="9448800" cy="1716260"/>
          </a:xfrm>
        </p:spPr>
        <p:txBody>
          <a:bodyPr>
            <a:normAutofit/>
          </a:bodyPr>
          <a:lstStyle/>
          <a:p>
            <a:pPr algn="ctr"/>
            <a:r>
              <a:rPr lang="pl-PL" sz="6601" b="1"/>
              <a:t>MNEMOTECHNIKI</a:t>
            </a:r>
            <a:endParaRPr lang="pl-PL" b="1" dirty="0"/>
          </a:p>
        </p:txBody>
      </p:sp>
      <p:sp>
        <p:nvSpPr>
          <p:cNvPr id="3" name="Podtytuł 2">
            <a:extLst>
              <a:ext uri="{FF2B5EF4-FFF2-40B4-BE49-F238E27FC236}">
                <a16:creationId xmlns:a16="http://schemas.microsoft.com/office/drawing/2014/main" id="{98E4105F-163B-4F35-8D6F-28541DECFB9E}"/>
              </a:ext>
            </a:extLst>
          </p:cNvPr>
          <p:cNvSpPr>
            <a:spLocks noGrp="1"/>
          </p:cNvSpPr>
          <p:nvPr>
            <p:ph type="subTitle" idx="1"/>
          </p:nvPr>
        </p:nvSpPr>
        <p:spPr>
          <a:xfrm rot="10800000" flipV="1">
            <a:off x="1371600" y="3277772"/>
            <a:ext cx="9448800" cy="815925"/>
          </a:xfrm>
        </p:spPr>
        <p:txBody>
          <a:bodyPr>
            <a:normAutofit fontScale="55000" lnSpcReduction="20000"/>
          </a:bodyPr>
          <a:lstStyle/>
          <a:p>
            <a:pPr algn="ctr"/>
            <a:endParaRPr lang="pl-PL" dirty="0"/>
          </a:p>
          <a:p>
            <a:pPr algn="ctr"/>
            <a:r>
              <a:rPr lang="pl-PL" sz="6201" dirty="0"/>
              <a:t>SPOSOBY SZYBKIEGO ZAPAMIĘTYWANIA </a:t>
            </a:r>
          </a:p>
          <a:p>
            <a:endParaRPr lang="pl-PL" dirty="0"/>
          </a:p>
        </p:txBody>
      </p:sp>
      <p:sp>
        <p:nvSpPr>
          <p:cNvPr id="4" name="pole tekstowe 3">
            <a:extLst>
              <a:ext uri="{FF2B5EF4-FFF2-40B4-BE49-F238E27FC236}">
                <a16:creationId xmlns:a16="http://schemas.microsoft.com/office/drawing/2014/main" id="{F3D320E2-A52E-4DB1-B382-F4ABF46FAF53}"/>
              </a:ext>
            </a:extLst>
          </p:cNvPr>
          <p:cNvSpPr txBox="1"/>
          <p:nvPr/>
        </p:nvSpPr>
        <p:spPr>
          <a:xfrm flipH="1">
            <a:off x="9378463" y="5310552"/>
            <a:ext cx="2813538" cy="1200842"/>
          </a:xfrm>
          <a:prstGeom prst="rect">
            <a:avLst/>
          </a:prstGeom>
          <a:noFill/>
        </p:spPr>
        <p:txBody>
          <a:bodyPr wrap="square" rtlCol="0">
            <a:spAutoFit/>
          </a:bodyPr>
          <a:lstStyle/>
          <a:p>
            <a:pPr algn="ctr"/>
            <a:r>
              <a:rPr lang="pl-PL" sz="1801" b="1" dirty="0"/>
              <a:t>Pedagodzy ZSO 4</a:t>
            </a:r>
          </a:p>
          <a:p>
            <a:pPr algn="ctr"/>
            <a:r>
              <a:rPr lang="pl-PL" sz="1801" b="1" dirty="0"/>
              <a:t>Agnieszka Zielińska </a:t>
            </a:r>
          </a:p>
          <a:p>
            <a:pPr algn="ctr"/>
            <a:r>
              <a:rPr lang="pl-PL" sz="1801" b="1" dirty="0"/>
              <a:t>Marlena Majchrowska</a:t>
            </a:r>
          </a:p>
          <a:p>
            <a:endParaRPr lang="pl-PL" sz="1801" dirty="0"/>
          </a:p>
        </p:txBody>
      </p:sp>
    </p:spTree>
    <p:extLst>
      <p:ext uri="{BB962C8B-B14F-4D97-AF65-F5344CB8AC3E}">
        <p14:creationId xmlns:p14="http://schemas.microsoft.com/office/powerpoint/2010/main" val="355063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874D3C-B810-4E4B-8013-5B2270EFD737}"/>
              </a:ext>
            </a:extLst>
          </p:cNvPr>
          <p:cNvSpPr>
            <a:spLocks noGrp="1"/>
          </p:cNvSpPr>
          <p:nvPr>
            <p:ph type="title"/>
          </p:nvPr>
        </p:nvSpPr>
        <p:spPr>
          <a:xfrm>
            <a:off x="2895601" y="764373"/>
            <a:ext cx="8610601" cy="1293028"/>
          </a:xfrm>
        </p:spPr>
        <p:txBody>
          <a:bodyPr>
            <a:normAutofit/>
          </a:bodyPr>
          <a:lstStyle/>
          <a:p>
            <a:r>
              <a:rPr lang="pl-PL" b="1" dirty="0"/>
              <a:t>wybrane mnemotechniki</a:t>
            </a:r>
          </a:p>
        </p:txBody>
      </p:sp>
      <p:graphicFrame>
        <p:nvGraphicFramePr>
          <p:cNvPr id="5" name="Symbol zastępczy zawartości 2">
            <a:extLst>
              <a:ext uri="{FF2B5EF4-FFF2-40B4-BE49-F238E27FC236}">
                <a16:creationId xmlns:a16="http://schemas.microsoft.com/office/drawing/2014/main" id="{AE490FCD-9518-400A-B144-84E37E40EC99}"/>
              </a:ext>
            </a:extLst>
          </p:cNvPr>
          <p:cNvGraphicFramePr>
            <a:graphicFrameLocks noGrp="1"/>
          </p:cNvGraphicFramePr>
          <p:nvPr>
            <p:ph idx="1"/>
            <p:extLst>
              <p:ext uri="{D42A27DB-BD31-4B8C-83A1-F6EECF244321}">
                <p14:modId xmlns:p14="http://schemas.microsoft.com/office/powerpoint/2010/main" val="3959274853"/>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234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ED7D5C-171D-48B3-8CF2-EC96A085AFBA}"/>
              </a:ext>
            </a:extLst>
          </p:cNvPr>
          <p:cNvSpPr>
            <a:spLocks noGrp="1"/>
          </p:cNvSpPr>
          <p:nvPr>
            <p:ph type="title"/>
          </p:nvPr>
        </p:nvSpPr>
        <p:spPr>
          <a:xfrm>
            <a:off x="2895601" y="764372"/>
            <a:ext cx="8610601" cy="1293028"/>
          </a:xfrm>
        </p:spPr>
        <p:txBody>
          <a:bodyPr>
            <a:normAutofit/>
          </a:bodyPr>
          <a:lstStyle/>
          <a:p>
            <a:r>
              <a:rPr lang="pl-PL" b="1" dirty="0"/>
              <a:t>Akronimy</a:t>
            </a:r>
          </a:p>
        </p:txBody>
      </p:sp>
      <p:pic>
        <p:nvPicPr>
          <p:cNvPr id="3074" name="Picture 2" descr="Rodzaje mnemotechnik. Pałac pamięci, akronimy i inne.">
            <a:extLst>
              <a:ext uri="{FF2B5EF4-FFF2-40B4-BE49-F238E27FC236}">
                <a16:creationId xmlns:a16="http://schemas.microsoft.com/office/drawing/2014/main" id="{48B57D8C-B46C-457F-BE6B-808E39AC49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8423" y="1723537"/>
            <a:ext cx="3410926" cy="3410926"/>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44D1D4FC-6227-4404-989A-710F4D7F9F73}"/>
              </a:ext>
            </a:extLst>
          </p:cNvPr>
          <p:cNvSpPr>
            <a:spLocks noGrp="1"/>
          </p:cNvSpPr>
          <p:nvPr>
            <p:ph idx="1"/>
          </p:nvPr>
        </p:nvSpPr>
        <p:spPr>
          <a:xfrm>
            <a:off x="4599296" y="2238234"/>
            <a:ext cx="6906905" cy="3980452"/>
          </a:xfrm>
        </p:spPr>
        <p:txBody>
          <a:bodyPr>
            <a:normAutofit/>
          </a:bodyPr>
          <a:lstStyle/>
          <a:p>
            <a:r>
              <a:rPr lang="pl-PL" sz="2000" b="1" dirty="0"/>
              <a:t>Akronimy</a:t>
            </a:r>
            <a:r>
              <a:rPr lang="pl-PL" sz="2000" dirty="0"/>
              <a:t> (skrótowce) to jedne z najpopularniejszych technik pamięciowych.  Metoda ta polega na stworzeniu zupełnie nowego słowa lub wyrażenia z</a:t>
            </a:r>
            <a:br>
              <a:rPr lang="pl-PL" sz="2000" dirty="0"/>
            </a:br>
            <a:r>
              <a:rPr lang="pl-PL" sz="2000" dirty="0" err="1"/>
              <a:t>z</a:t>
            </a:r>
            <a:r>
              <a:rPr lang="pl-PL" sz="2000" dirty="0"/>
              <a:t> pierwszych liter wyrazów, które próbujemy zapamiętać. Wyróżniamy:</a:t>
            </a:r>
          </a:p>
          <a:p>
            <a:r>
              <a:rPr lang="pl-PL" sz="2000" u="sng" dirty="0"/>
              <a:t>akronimy znaczące</a:t>
            </a:r>
            <a:r>
              <a:rPr lang="pl-PL" sz="2000" dirty="0"/>
              <a:t> - skrótowce, które mają jakieś znaczenie, np. </a:t>
            </a:r>
            <a:r>
              <a:rPr lang="pl-PL" sz="2000" b="1" dirty="0">
                <a:solidFill>
                  <a:schemeClr val="accent3">
                    <a:lumMod val="60000"/>
                    <a:lumOff val="40000"/>
                  </a:schemeClr>
                </a:solidFill>
              </a:rPr>
              <a:t>HOMES</a:t>
            </a:r>
            <a:r>
              <a:rPr lang="pl-PL" sz="2000" b="1" dirty="0"/>
              <a:t> </a:t>
            </a:r>
            <a:r>
              <a:rPr lang="pl-PL" sz="2000" dirty="0"/>
              <a:t>(ang. </a:t>
            </a:r>
            <a:r>
              <a:rPr lang="pl-PL" sz="2000" i="1" dirty="0"/>
              <a:t>domy</a:t>
            </a:r>
            <a:r>
              <a:rPr lang="pl-PL" sz="2000" dirty="0"/>
              <a:t>) to lista wielkich jezior Ameryki Północnej: </a:t>
            </a:r>
            <a:r>
              <a:rPr lang="pl-PL" sz="2000" b="1" dirty="0" err="1">
                <a:solidFill>
                  <a:schemeClr val="accent3">
                    <a:lumMod val="60000"/>
                    <a:lumOff val="40000"/>
                  </a:schemeClr>
                </a:solidFill>
              </a:rPr>
              <a:t>H</a:t>
            </a:r>
            <a:r>
              <a:rPr lang="pl-PL" sz="2000" dirty="0" err="1">
                <a:solidFill>
                  <a:schemeClr val="accent3">
                    <a:lumMod val="60000"/>
                    <a:lumOff val="40000"/>
                  </a:schemeClr>
                </a:solidFill>
              </a:rPr>
              <a:t>urion</a:t>
            </a:r>
            <a:r>
              <a:rPr lang="pl-PL" sz="2000" dirty="0">
                <a:solidFill>
                  <a:schemeClr val="accent3">
                    <a:lumMod val="60000"/>
                    <a:lumOff val="40000"/>
                  </a:schemeClr>
                </a:solidFill>
              </a:rPr>
              <a:t>, </a:t>
            </a:r>
            <a:r>
              <a:rPr lang="pl-PL" sz="2000" b="1" dirty="0">
                <a:solidFill>
                  <a:schemeClr val="accent3">
                    <a:lumMod val="60000"/>
                    <a:lumOff val="40000"/>
                  </a:schemeClr>
                </a:solidFill>
              </a:rPr>
              <a:t>O</a:t>
            </a:r>
            <a:r>
              <a:rPr lang="pl-PL" sz="2000" dirty="0">
                <a:solidFill>
                  <a:schemeClr val="accent3">
                    <a:lumMod val="60000"/>
                    <a:lumOff val="40000"/>
                  </a:schemeClr>
                </a:solidFill>
              </a:rPr>
              <a:t>ntario, </a:t>
            </a:r>
            <a:r>
              <a:rPr lang="pl-PL" sz="2000" b="1" dirty="0">
                <a:solidFill>
                  <a:schemeClr val="accent3">
                    <a:lumMod val="60000"/>
                    <a:lumOff val="40000"/>
                  </a:schemeClr>
                </a:solidFill>
              </a:rPr>
              <a:t>M</a:t>
            </a:r>
            <a:r>
              <a:rPr lang="pl-PL" sz="2000" dirty="0">
                <a:solidFill>
                  <a:schemeClr val="accent3">
                    <a:lumMod val="60000"/>
                    <a:lumOff val="40000"/>
                  </a:schemeClr>
                </a:solidFill>
              </a:rPr>
              <a:t>ichigan, </a:t>
            </a:r>
            <a:r>
              <a:rPr lang="pl-PL" sz="2000" b="1" dirty="0">
                <a:solidFill>
                  <a:schemeClr val="accent3">
                    <a:lumMod val="60000"/>
                    <a:lumOff val="40000"/>
                  </a:schemeClr>
                </a:solidFill>
              </a:rPr>
              <a:t>E</a:t>
            </a:r>
            <a:r>
              <a:rPr lang="pl-PL" sz="2000" dirty="0">
                <a:solidFill>
                  <a:schemeClr val="accent3">
                    <a:lumMod val="60000"/>
                    <a:lumOff val="40000"/>
                  </a:schemeClr>
                </a:solidFill>
              </a:rPr>
              <a:t>rie, </a:t>
            </a:r>
            <a:r>
              <a:rPr lang="pl-PL" sz="2000" b="1" dirty="0">
                <a:solidFill>
                  <a:schemeClr val="accent3">
                    <a:lumMod val="60000"/>
                    <a:lumOff val="40000"/>
                  </a:schemeClr>
                </a:solidFill>
              </a:rPr>
              <a:t>S</a:t>
            </a:r>
            <a:r>
              <a:rPr lang="pl-PL" sz="2000" dirty="0">
                <a:solidFill>
                  <a:schemeClr val="accent3">
                    <a:lumMod val="60000"/>
                    <a:lumOff val="40000"/>
                  </a:schemeClr>
                </a:solidFill>
              </a:rPr>
              <a:t>uperior.</a:t>
            </a:r>
          </a:p>
          <a:p>
            <a:r>
              <a:rPr lang="pl-PL" sz="2000" u="sng" dirty="0"/>
              <a:t>akronimy nieznaczące</a:t>
            </a:r>
            <a:r>
              <a:rPr lang="pl-PL" sz="2000" dirty="0"/>
              <a:t>, skrótowce, które nie mają znaczenia, np. </a:t>
            </a:r>
            <a:r>
              <a:rPr lang="pl-PL" sz="2000" b="1" dirty="0">
                <a:solidFill>
                  <a:srgbClr val="0070C0"/>
                </a:solidFill>
              </a:rPr>
              <a:t>KOSDKP</a:t>
            </a:r>
            <a:r>
              <a:rPr lang="pl-PL" sz="2000" b="1" dirty="0"/>
              <a:t> </a:t>
            </a:r>
            <a:r>
              <a:rPr lang="pl-PL" sz="2000" dirty="0"/>
              <a:t>to okresy paleozoiku: </a:t>
            </a:r>
            <a:r>
              <a:rPr lang="pl-PL" sz="2000" b="1" dirty="0">
                <a:solidFill>
                  <a:srgbClr val="0070C0"/>
                </a:solidFill>
              </a:rPr>
              <a:t>K</a:t>
            </a:r>
            <a:r>
              <a:rPr lang="pl-PL" sz="2000" dirty="0">
                <a:solidFill>
                  <a:srgbClr val="0070C0"/>
                </a:solidFill>
              </a:rPr>
              <a:t>ambr,</a:t>
            </a:r>
            <a:r>
              <a:rPr lang="pl-PL" sz="2000" dirty="0"/>
              <a:t> </a:t>
            </a:r>
            <a:r>
              <a:rPr lang="pl-PL" sz="2000" b="1" dirty="0">
                <a:solidFill>
                  <a:srgbClr val="0070C0"/>
                </a:solidFill>
              </a:rPr>
              <a:t>O</a:t>
            </a:r>
            <a:r>
              <a:rPr lang="pl-PL" sz="2000" dirty="0">
                <a:solidFill>
                  <a:srgbClr val="0070C0"/>
                </a:solidFill>
              </a:rPr>
              <a:t>rdowik,</a:t>
            </a:r>
            <a:r>
              <a:rPr lang="pl-PL" sz="2000" dirty="0"/>
              <a:t> </a:t>
            </a:r>
            <a:r>
              <a:rPr lang="pl-PL" sz="2000" b="1" dirty="0">
                <a:solidFill>
                  <a:srgbClr val="0070C0"/>
                </a:solidFill>
              </a:rPr>
              <a:t>S</a:t>
            </a:r>
            <a:r>
              <a:rPr lang="pl-PL" sz="2000" dirty="0">
                <a:solidFill>
                  <a:srgbClr val="0070C0"/>
                </a:solidFill>
              </a:rPr>
              <a:t>ylur, </a:t>
            </a:r>
            <a:r>
              <a:rPr lang="pl-PL" sz="2000" b="1" dirty="0">
                <a:solidFill>
                  <a:srgbClr val="0070C0"/>
                </a:solidFill>
              </a:rPr>
              <a:t>D</a:t>
            </a:r>
            <a:r>
              <a:rPr lang="pl-PL" sz="2000" dirty="0">
                <a:solidFill>
                  <a:srgbClr val="0070C0"/>
                </a:solidFill>
              </a:rPr>
              <a:t>ewon, </a:t>
            </a:r>
            <a:r>
              <a:rPr lang="pl-PL" sz="2000" b="1" dirty="0">
                <a:solidFill>
                  <a:srgbClr val="0070C0"/>
                </a:solidFill>
              </a:rPr>
              <a:t>K</a:t>
            </a:r>
            <a:r>
              <a:rPr lang="pl-PL" sz="2000" dirty="0">
                <a:solidFill>
                  <a:srgbClr val="0070C0"/>
                </a:solidFill>
              </a:rPr>
              <a:t>arbon, </a:t>
            </a:r>
            <a:r>
              <a:rPr lang="pl-PL" sz="2000" b="1" dirty="0">
                <a:solidFill>
                  <a:srgbClr val="0070C0"/>
                </a:solidFill>
              </a:rPr>
              <a:t>P</a:t>
            </a:r>
            <a:r>
              <a:rPr lang="pl-PL" sz="2000" dirty="0">
                <a:solidFill>
                  <a:srgbClr val="0070C0"/>
                </a:solidFill>
              </a:rPr>
              <a:t>erm. </a:t>
            </a:r>
          </a:p>
          <a:p>
            <a:endParaRPr lang="pl-PL" sz="1900" dirty="0"/>
          </a:p>
        </p:txBody>
      </p:sp>
    </p:spTree>
    <p:extLst>
      <p:ext uri="{BB962C8B-B14F-4D97-AF65-F5344CB8AC3E}">
        <p14:creationId xmlns:p14="http://schemas.microsoft.com/office/powerpoint/2010/main" val="33170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590A5A-8471-4E4B-BB6B-8394D36D1ED3}"/>
              </a:ext>
            </a:extLst>
          </p:cNvPr>
          <p:cNvSpPr>
            <a:spLocks noGrp="1"/>
          </p:cNvSpPr>
          <p:nvPr>
            <p:ph type="title"/>
          </p:nvPr>
        </p:nvSpPr>
        <p:spPr/>
        <p:txBody>
          <a:bodyPr/>
          <a:lstStyle/>
          <a:p>
            <a:r>
              <a:rPr lang="pl-PL" b="1" dirty="0"/>
              <a:t>Akrostychy</a:t>
            </a:r>
            <a:r>
              <a:rPr lang="pl-PL" dirty="0"/>
              <a:t> </a:t>
            </a:r>
          </a:p>
        </p:txBody>
      </p:sp>
      <p:sp>
        <p:nvSpPr>
          <p:cNvPr id="3" name="Symbol zastępczy zawartości 2">
            <a:extLst>
              <a:ext uri="{FF2B5EF4-FFF2-40B4-BE49-F238E27FC236}">
                <a16:creationId xmlns:a16="http://schemas.microsoft.com/office/drawing/2014/main" id="{06DEC3CB-670E-417C-982C-A809C994D538}"/>
              </a:ext>
            </a:extLst>
          </p:cNvPr>
          <p:cNvSpPr>
            <a:spLocks noGrp="1"/>
          </p:cNvSpPr>
          <p:nvPr>
            <p:ph idx="1"/>
          </p:nvPr>
        </p:nvSpPr>
        <p:spPr/>
        <p:txBody>
          <a:bodyPr>
            <a:normAutofit/>
          </a:bodyPr>
          <a:lstStyle/>
          <a:p>
            <a:r>
              <a:rPr lang="pl-PL" b="1" dirty="0"/>
              <a:t>Akrostychy</a:t>
            </a:r>
            <a:r>
              <a:rPr lang="pl-PL" dirty="0"/>
              <a:t> to metoda polegająca na stworzeniu zdania, w którym pierwsze litery wyrazów odnoszą się do listy zapamiętywanych informacji. Kilka przykładów:</a:t>
            </a:r>
          </a:p>
          <a:p>
            <a:r>
              <a:rPr lang="pl-PL" dirty="0"/>
              <a:t>przypadki rzeczownika w języku polskim (</a:t>
            </a:r>
            <a:r>
              <a:rPr lang="pl-PL" b="1" dirty="0">
                <a:solidFill>
                  <a:srgbClr val="FF0000"/>
                </a:solidFill>
              </a:rPr>
              <a:t>M</a:t>
            </a:r>
            <a:r>
              <a:rPr lang="pl-PL" dirty="0">
                <a:solidFill>
                  <a:srgbClr val="FF0000"/>
                </a:solidFill>
              </a:rPr>
              <a:t>ianownik, </a:t>
            </a:r>
            <a:r>
              <a:rPr lang="pl-PL" b="1" dirty="0">
                <a:solidFill>
                  <a:srgbClr val="FF0000"/>
                </a:solidFill>
              </a:rPr>
              <a:t>D</a:t>
            </a:r>
            <a:r>
              <a:rPr lang="pl-PL" dirty="0">
                <a:solidFill>
                  <a:srgbClr val="FF0000"/>
                </a:solidFill>
              </a:rPr>
              <a:t>opełniacz, </a:t>
            </a:r>
            <a:r>
              <a:rPr lang="pl-PL" b="1" dirty="0">
                <a:solidFill>
                  <a:srgbClr val="FF0000"/>
                </a:solidFill>
              </a:rPr>
              <a:t>C</a:t>
            </a:r>
            <a:r>
              <a:rPr lang="pl-PL" dirty="0">
                <a:solidFill>
                  <a:srgbClr val="FF0000"/>
                </a:solidFill>
              </a:rPr>
              <a:t>elownik, </a:t>
            </a:r>
            <a:r>
              <a:rPr lang="pl-PL" b="1" dirty="0">
                <a:solidFill>
                  <a:srgbClr val="FF0000"/>
                </a:solidFill>
              </a:rPr>
              <a:t>B</a:t>
            </a:r>
            <a:r>
              <a:rPr lang="pl-PL" dirty="0">
                <a:solidFill>
                  <a:srgbClr val="FF0000"/>
                </a:solidFill>
              </a:rPr>
              <a:t>iernik, </a:t>
            </a:r>
            <a:r>
              <a:rPr lang="pl-PL" b="1" dirty="0">
                <a:solidFill>
                  <a:srgbClr val="FF0000"/>
                </a:solidFill>
              </a:rPr>
              <a:t>N</a:t>
            </a:r>
            <a:r>
              <a:rPr lang="pl-PL" dirty="0">
                <a:solidFill>
                  <a:srgbClr val="FF0000"/>
                </a:solidFill>
              </a:rPr>
              <a:t>arzędnik, </a:t>
            </a:r>
            <a:r>
              <a:rPr lang="pl-PL" b="1" dirty="0">
                <a:solidFill>
                  <a:srgbClr val="FF0000"/>
                </a:solidFill>
              </a:rPr>
              <a:t>M</a:t>
            </a:r>
            <a:r>
              <a:rPr lang="pl-PL" dirty="0">
                <a:solidFill>
                  <a:srgbClr val="FF0000"/>
                </a:solidFill>
              </a:rPr>
              <a:t>iejscownik, </a:t>
            </a:r>
            <a:r>
              <a:rPr lang="pl-PL" b="1" dirty="0">
                <a:solidFill>
                  <a:srgbClr val="FF0000"/>
                </a:solidFill>
              </a:rPr>
              <a:t>W</a:t>
            </a:r>
            <a:r>
              <a:rPr lang="pl-PL" dirty="0">
                <a:solidFill>
                  <a:srgbClr val="FF0000"/>
                </a:solidFill>
              </a:rPr>
              <a:t>ołacz</a:t>
            </a:r>
            <a:r>
              <a:rPr lang="pl-PL" dirty="0"/>
              <a:t>) można zapamiętać dzięki zdaniu: </a:t>
            </a:r>
            <a:r>
              <a:rPr lang="pl-PL" b="1" dirty="0">
                <a:solidFill>
                  <a:srgbClr val="FF0000"/>
                </a:solidFill>
              </a:rPr>
              <a:t>Mama Dała Celinie Bułkę Nasmarowaną Masłem Wiejskim</a:t>
            </a:r>
            <a:r>
              <a:rPr lang="pl-PL" dirty="0"/>
              <a:t>;</a:t>
            </a:r>
          </a:p>
          <a:p>
            <a:r>
              <a:rPr lang="pl-PL" dirty="0"/>
              <a:t>kolejność planet Układu Słonecznego (</a:t>
            </a:r>
            <a:r>
              <a:rPr lang="pl-PL" b="1" dirty="0">
                <a:solidFill>
                  <a:srgbClr val="FFC000"/>
                </a:solidFill>
              </a:rPr>
              <a:t>M</a:t>
            </a:r>
            <a:r>
              <a:rPr lang="pl-PL" dirty="0">
                <a:solidFill>
                  <a:srgbClr val="FFC000"/>
                </a:solidFill>
              </a:rPr>
              <a:t>erkury, </a:t>
            </a:r>
            <a:r>
              <a:rPr lang="pl-PL" b="1" dirty="0">
                <a:solidFill>
                  <a:srgbClr val="FFC000"/>
                </a:solidFill>
              </a:rPr>
              <a:t>W</a:t>
            </a:r>
            <a:r>
              <a:rPr lang="pl-PL" dirty="0">
                <a:solidFill>
                  <a:srgbClr val="FFC000"/>
                </a:solidFill>
              </a:rPr>
              <a:t>enus, </a:t>
            </a:r>
            <a:r>
              <a:rPr lang="pl-PL" b="1" dirty="0">
                <a:solidFill>
                  <a:srgbClr val="FFC000"/>
                </a:solidFill>
              </a:rPr>
              <a:t>Z</a:t>
            </a:r>
            <a:r>
              <a:rPr lang="pl-PL" dirty="0">
                <a:solidFill>
                  <a:srgbClr val="FFC000"/>
                </a:solidFill>
              </a:rPr>
              <a:t>iemia, </a:t>
            </a:r>
            <a:r>
              <a:rPr lang="pl-PL" b="1" dirty="0">
                <a:solidFill>
                  <a:srgbClr val="FFC000"/>
                </a:solidFill>
              </a:rPr>
              <a:t>M</a:t>
            </a:r>
            <a:r>
              <a:rPr lang="pl-PL" dirty="0">
                <a:solidFill>
                  <a:srgbClr val="FFC000"/>
                </a:solidFill>
              </a:rPr>
              <a:t>ars, </a:t>
            </a:r>
            <a:r>
              <a:rPr lang="pl-PL" b="1" dirty="0">
                <a:solidFill>
                  <a:srgbClr val="FFC000"/>
                </a:solidFill>
              </a:rPr>
              <a:t>J</a:t>
            </a:r>
            <a:r>
              <a:rPr lang="pl-PL" dirty="0">
                <a:solidFill>
                  <a:srgbClr val="FFC000"/>
                </a:solidFill>
              </a:rPr>
              <a:t>owisz, </a:t>
            </a:r>
            <a:r>
              <a:rPr lang="pl-PL" b="1" dirty="0">
                <a:solidFill>
                  <a:srgbClr val="FFC000"/>
                </a:solidFill>
              </a:rPr>
              <a:t>S</a:t>
            </a:r>
            <a:r>
              <a:rPr lang="pl-PL" dirty="0">
                <a:solidFill>
                  <a:srgbClr val="FFC000"/>
                </a:solidFill>
              </a:rPr>
              <a:t>aturn, </a:t>
            </a:r>
            <a:r>
              <a:rPr lang="pl-PL" b="1" dirty="0">
                <a:solidFill>
                  <a:srgbClr val="FFC000"/>
                </a:solidFill>
              </a:rPr>
              <a:t>U</a:t>
            </a:r>
            <a:r>
              <a:rPr lang="pl-PL" dirty="0">
                <a:solidFill>
                  <a:srgbClr val="FFC000"/>
                </a:solidFill>
              </a:rPr>
              <a:t>ran, </a:t>
            </a:r>
            <a:r>
              <a:rPr lang="pl-PL" b="1" dirty="0">
                <a:solidFill>
                  <a:srgbClr val="FFC000"/>
                </a:solidFill>
              </a:rPr>
              <a:t>N</a:t>
            </a:r>
            <a:r>
              <a:rPr lang="pl-PL" dirty="0">
                <a:solidFill>
                  <a:srgbClr val="FFC000"/>
                </a:solidFill>
              </a:rPr>
              <a:t>eptun</a:t>
            </a:r>
            <a:r>
              <a:rPr lang="pl-PL" dirty="0"/>
              <a:t>) ułatwi nam zapamiętać następujące zdanie: </a:t>
            </a:r>
            <a:r>
              <a:rPr lang="pl-PL" b="1" dirty="0">
                <a:solidFill>
                  <a:srgbClr val="FFC000"/>
                </a:solidFill>
              </a:rPr>
              <a:t>Moja Wiecznie Zapracowana Mama Jutro Sama Upiecze Nam Placek</a:t>
            </a:r>
            <a:r>
              <a:rPr lang="pl-PL" dirty="0"/>
              <a:t>; </a:t>
            </a:r>
          </a:p>
          <a:p>
            <a:r>
              <a:rPr lang="pl-PL" dirty="0"/>
              <a:t> zaś </a:t>
            </a:r>
            <a:r>
              <a:rPr lang="pl-PL" b="1" dirty="0">
                <a:solidFill>
                  <a:schemeClr val="accent6">
                    <a:lumMod val="60000"/>
                    <a:lumOff val="40000"/>
                  </a:schemeClr>
                </a:solidFill>
              </a:rPr>
              <a:t>L</a:t>
            </a:r>
            <a:r>
              <a:rPr lang="pl-PL" dirty="0">
                <a:solidFill>
                  <a:schemeClr val="accent6">
                    <a:lumMod val="60000"/>
                    <a:lumOff val="40000"/>
                  </a:schemeClr>
                </a:solidFill>
              </a:rPr>
              <a:t>ecą </a:t>
            </a:r>
            <a:r>
              <a:rPr lang="pl-PL" b="1" dirty="0">
                <a:solidFill>
                  <a:schemeClr val="accent6">
                    <a:lumMod val="60000"/>
                    <a:lumOff val="40000"/>
                  </a:schemeClr>
                </a:solidFill>
              </a:rPr>
              <a:t>C</a:t>
            </a:r>
            <a:r>
              <a:rPr lang="pl-PL" dirty="0">
                <a:solidFill>
                  <a:schemeClr val="accent6">
                    <a:lumMod val="60000"/>
                    <a:lumOff val="40000"/>
                  </a:schemeClr>
                </a:solidFill>
              </a:rPr>
              <a:t>egły, </a:t>
            </a:r>
            <a:r>
              <a:rPr lang="pl-PL" b="1" dirty="0">
                <a:solidFill>
                  <a:schemeClr val="accent6">
                    <a:lumMod val="60000"/>
                    <a:lumOff val="40000"/>
                  </a:schemeClr>
                </a:solidFill>
              </a:rPr>
              <a:t>D</a:t>
            </a:r>
            <a:r>
              <a:rPr lang="pl-PL" dirty="0">
                <a:solidFill>
                  <a:schemeClr val="accent6">
                    <a:lumMod val="60000"/>
                    <a:lumOff val="40000"/>
                  </a:schemeClr>
                </a:solidFill>
              </a:rPr>
              <a:t>om </a:t>
            </a:r>
            <a:r>
              <a:rPr lang="pl-PL" b="1" dirty="0">
                <a:solidFill>
                  <a:schemeClr val="accent6">
                    <a:lumMod val="60000"/>
                    <a:lumOff val="40000"/>
                  </a:schemeClr>
                </a:solidFill>
              </a:rPr>
              <a:t>M</a:t>
            </a:r>
            <a:r>
              <a:rPr lang="pl-PL" dirty="0">
                <a:solidFill>
                  <a:schemeClr val="accent6">
                    <a:lumMod val="60000"/>
                    <a:lumOff val="40000"/>
                  </a:schemeClr>
                </a:solidFill>
              </a:rPr>
              <a:t>urują </a:t>
            </a:r>
            <a:r>
              <a:rPr lang="pl-PL" dirty="0"/>
              <a:t>to zdanie, w którym pierwsze litery reprezentują cyfry rzymskie:</a:t>
            </a:r>
            <a:r>
              <a:rPr lang="pl-PL" b="1" dirty="0">
                <a:solidFill>
                  <a:schemeClr val="accent6">
                    <a:lumMod val="60000"/>
                    <a:lumOff val="40000"/>
                  </a:schemeClr>
                </a:solidFill>
              </a:rPr>
              <a:t> L - 50, C - 100, D - 500, M - 1000</a:t>
            </a:r>
            <a:r>
              <a:rPr lang="pl-PL" dirty="0"/>
              <a:t>.</a:t>
            </a:r>
          </a:p>
        </p:txBody>
      </p:sp>
    </p:spTree>
    <p:extLst>
      <p:ext uri="{BB962C8B-B14F-4D97-AF65-F5344CB8AC3E}">
        <p14:creationId xmlns:p14="http://schemas.microsoft.com/office/powerpoint/2010/main" val="319798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80FAC7-88B3-44EC-A51E-93BD28B19862}"/>
              </a:ext>
            </a:extLst>
          </p:cNvPr>
          <p:cNvSpPr>
            <a:spLocks noGrp="1"/>
          </p:cNvSpPr>
          <p:nvPr>
            <p:ph type="title"/>
          </p:nvPr>
        </p:nvSpPr>
        <p:spPr/>
        <p:txBody>
          <a:bodyPr/>
          <a:lstStyle/>
          <a:p>
            <a:r>
              <a:rPr lang="pl-PL" b="1" dirty="0"/>
              <a:t>Rymowanki </a:t>
            </a:r>
          </a:p>
        </p:txBody>
      </p:sp>
      <p:sp>
        <p:nvSpPr>
          <p:cNvPr id="3" name="Symbol zastępczy zawartości 2">
            <a:extLst>
              <a:ext uri="{FF2B5EF4-FFF2-40B4-BE49-F238E27FC236}">
                <a16:creationId xmlns:a16="http://schemas.microsoft.com/office/drawing/2014/main" id="{3405C906-0904-4E2A-81BE-1B76850F7005}"/>
              </a:ext>
            </a:extLst>
          </p:cNvPr>
          <p:cNvSpPr>
            <a:spLocks noGrp="1"/>
          </p:cNvSpPr>
          <p:nvPr>
            <p:ph idx="1"/>
          </p:nvPr>
        </p:nvSpPr>
        <p:spPr/>
        <p:txBody>
          <a:bodyPr>
            <a:normAutofit lnSpcReduction="10000"/>
          </a:bodyPr>
          <a:lstStyle/>
          <a:p>
            <a:r>
              <a:rPr lang="pl-PL" b="1" dirty="0"/>
              <a:t>Rymowanki </a:t>
            </a:r>
            <a:r>
              <a:rPr lang="pl-PL" dirty="0"/>
              <a:t>polegają na uczeniu się krótkich wierszyków, które poprzez analogię ułatwiają zapamiętanie potrzebnych informacji, np. </a:t>
            </a:r>
          </a:p>
          <a:p>
            <a:r>
              <a:rPr lang="pl-PL" dirty="0"/>
              <a:t>kości nadgarstka </a:t>
            </a:r>
            <a:r>
              <a:rPr lang="pl-PL" dirty="0">
                <a:solidFill>
                  <a:srgbClr val="00B050"/>
                </a:solidFill>
              </a:rPr>
              <a:t>(łódeczkowata, księżycowata, trójgraniasta, grochowata, czworoboczna większa, czworoboczna mniejsza, główkowata, haczykowata) </a:t>
            </a:r>
            <a:r>
              <a:rPr lang="pl-PL" dirty="0"/>
              <a:t>można zapamiętać, ucząc się następującej rymowanki: </a:t>
            </a:r>
            <a:r>
              <a:rPr lang="pl-PL" b="1" dirty="0">
                <a:solidFill>
                  <a:srgbClr val="00B050"/>
                </a:solidFill>
              </a:rPr>
              <a:t>„Łódka płynie, księżyc świeci, trójgraniasty groszek leci. Na trapezie, </a:t>
            </a:r>
            <a:r>
              <a:rPr lang="pl-PL" b="1" dirty="0" err="1">
                <a:solidFill>
                  <a:srgbClr val="00B050"/>
                </a:solidFill>
              </a:rPr>
              <a:t>trapeziku</a:t>
            </a:r>
            <a:r>
              <a:rPr lang="pl-PL" b="1" dirty="0">
                <a:solidFill>
                  <a:srgbClr val="00B050"/>
                </a:solidFill>
              </a:rPr>
              <a:t> wisi główka na haczyku”</a:t>
            </a:r>
            <a:r>
              <a:rPr lang="pl-PL" b="1" dirty="0"/>
              <a:t>.</a:t>
            </a:r>
          </a:p>
          <a:p>
            <a:r>
              <a:rPr lang="pl-PL" b="1" dirty="0"/>
              <a:t>Rymowanki liczbowe </a:t>
            </a:r>
            <a:r>
              <a:rPr lang="pl-PL" dirty="0"/>
              <a:t>pomagają zapamiętać ciągi cyfr, np. </a:t>
            </a:r>
            <a:r>
              <a:rPr lang="pl-PL" b="1" dirty="0">
                <a:solidFill>
                  <a:srgbClr val="92D050"/>
                </a:solidFill>
              </a:rPr>
              <a:t>Jeden, cztery, dziewięć, dwa, Kolumb lądy odkrywa</a:t>
            </a:r>
            <a:r>
              <a:rPr lang="pl-PL" dirty="0"/>
              <a:t>, czyli data odkrycia przez Kolumba Ameryki (1492 r.). Są to też rymowanki, w których cyfry są reprezentowane przez słowa o określonej liczbie liter, np.</a:t>
            </a:r>
          </a:p>
          <a:p>
            <a:r>
              <a:rPr lang="pl-PL" dirty="0"/>
              <a:t> </a:t>
            </a:r>
            <a:r>
              <a:rPr lang="pl-PL" dirty="0">
                <a:solidFill>
                  <a:srgbClr val="C00000"/>
                </a:solidFill>
              </a:rPr>
              <a:t>Pi (3,14159) – </a:t>
            </a:r>
            <a:r>
              <a:rPr lang="pl-PL" b="1" dirty="0">
                <a:solidFill>
                  <a:srgbClr val="C00000"/>
                </a:solidFill>
              </a:rPr>
              <a:t>„Kto z woli i myśli zapragnie Pi spisać cyfry, ten zdoła”;</a:t>
            </a:r>
            <a:endParaRPr lang="pl-PL" b="1" dirty="0"/>
          </a:p>
        </p:txBody>
      </p:sp>
    </p:spTree>
    <p:extLst>
      <p:ext uri="{BB962C8B-B14F-4D97-AF65-F5344CB8AC3E}">
        <p14:creationId xmlns:p14="http://schemas.microsoft.com/office/powerpoint/2010/main" val="9949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51490F-67D0-497E-BA98-64215C0BBFD9}"/>
              </a:ext>
            </a:extLst>
          </p:cNvPr>
          <p:cNvSpPr>
            <a:spLocks noGrp="1"/>
          </p:cNvSpPr>
          <p:nvPr>
            <p:ph type="title"/>
          </p:nvPr>
        </p:nvSpPr>
        <p:spPr/>
        <p:txBody>
          <a:bodyPr/>
          <a:lstStyle/>
          <a:p>
            <a:r>
              <a:rPr lang="pl-PL" b="1" dirty="0"/>
              <a:t>Grupowanie</a:t>
            </a:r>
            <a:r>
              <a:rPr lang="pl-PL" dirty="0"/>
              <a:t> </a:t>
            </a:r>
          </a:p>
        </p:txBody>
      </p:sp>
      <p:sp>
        <p:nvSpPr>
          <p:cNvPr id="3" name="Symbol zastępczy zawartości 2">
            <a:extLst>
              <a:ext uri="{FF2B5EF4-FFF2-40B4-BE49-F238E27FC236}">
                <a16:creationId xmlns:a16="http://schemas.microsoft.com/office/drawing/2014/main" id="{23129FBD-E610-420C-A04B-0A327B26EAFB}"/>
              </a:ext>
            </a:extLst>
          </p:cNvPr>
          <p:cNvSpPr>
            <a:spLocks noGrp="1"/>
          </p:cNvSpPr>
          <p:nvPr>
            <p:ph idx="1"/>
          </p:nvPr>
        </p:nvSpPr>
        <p:spPr/>
        <p:txBody>
          <a:bodyPr>
            <a:normAutofit fontScale="92500" lnSpcReduction="10000"/>
          </a:bodyPr>
          <a:lstStyle/>
          <a:p>
            <a:r>
              <a:rPr lang="pl-PL" b="1" dirty="0"/>
              <a:t>Grupowanie</a:t>
            </a:r>
            <a:r>
              <a:rPr lang="pl-PL" dirty="0"/>
              <a:t> polega na uporządkowaniu informacji według pewnych zasad, np. podobieństwa znaczeniowego czy formalnego. Przykłady:</a:t>
            </a:r>
          </a:p>
          <a:p>
            <a:r>
              <a:rPr lang="pl-PL" dirty="0"/>
              <a:t>Słowa: </a:t>
            </a:r>
            <a:r>
              <a:rPr lang="pl-PL" dirty="0">
                <a:solidFill>
                  <a:schemeClr val="accent2">
                    <a:lumMod val="40000"/>
                    <a:lumOff val="60000"/>
                  </a:schemeClr>
                </a:solidFill>
              </a:rPr>
              <a:t>podszycie, muchomor, tablica, uczeń, dąb, ołówek, dyrektor, nauczyciel, runo, sarna, ocena i mrówka </a:t>
            </a:r>
            <a:r>
              <a:rPr lang="pl-PL" dirty="0"/>
              <a:t>można pogrupować w dwie odrębne kategorie znaczeniowe:</a:t>
            </a:r>
          </a:p>
          <a:p>
            <a:pPr marL="457206" indent="-457206">
              <a:buFont typeface="+mj-lt"/>
              <a:buAutoNum type="arabicParenR"/>
            </a:pPr>
            <a:r>
              <a:rPr lang="pl-PL" dirty="0"/>
              <a:t> </a:t>
            </a:r>
            <a:r>
              <a:rPr lang="pl-PL" b="1" dirty="0">
                <a:solidFill>
                  <a:schemeClr val="accent2">
                    <a:lumMod val="40000"/>
                    <a:lumOff val="60000"/>
                  </a:schemeClr>
                </a:solidFill>
              </a:rPr>
              <a:t>szkoła: </a:t>
            </a:r>
            <a:r>
              <a:rPr lang="pl-PL" dirty="0">
                <a:solidFill>
                  <a:schemeClr val="accent2">
                    <a:lumMod val="40000"/>
                    <a:lumOff val="60000"/>
                  </a:schemeClr>
                </a:solidFill>
              </a:rPr>
              <a:t>tablica, uczeń, ołówek, dyrektor, nauczyciel i ocena;</a:t>
            </a:r>
          </a:p>
          <a:p>
            <a:pPr marL="457206" indent="-457206">
              <a:buFont typeface="+mj-lt"/>
              <a:buAutoNum type="arabicParenR"/>
            </a:pPr>
            <a:r>
              <a:rPr lang="pl-PL" dirty="0"/>
              <a:t> </a:t>
            </a:r>
            <a:r>
              <a:rPr lang="pl-PL" b="1" dirty="0">
                <a:solidFill>
                  <a:schemeClr val="accent2">
                    <a:lumMod val="40000"/>
                    <a:lumOff val="60000"/>
                  </a:schemeClr>
                </a:solidFill>
              </a:rPr>
              <a:t>las: </a:t>
            </a:r>
            <a:r>
              <a:rPr lang="pl-PL" dirty="0">
                <a:solidFill>
                  <a:schemeClr val="accent2">
                    <a:lumMod val="40000"/>
                    <a:lumOff val="60000"/>
                  </a:schemeClr>
                </a:solidFill>
              </a:rPr>
              <a:t>podszycie, muchomor, dąb, runo, sarna i mrówka</a:t>
            </a:r>
            <a:r>
              <a:rPr lang="pl-PL" dirty="0"/>
              <a:t>.</a:t>
            </a:r>
          </a:p>
          <a:p>
            <a:r>
              <a:rPr lang="pl-PL" dirty="0"/>
              <a:t>Gdy musisz kupić </a:t>
            </a:r>
            <a:r>
              <a:rPr lang="pl-PL" dirty="0">
                <a:solidFill>
                  <a:srgbClr val="0070C0"/>
                </a:solidFill>
              </a:rPr>
              <a:t>jabłka, mleko, winogrona, jogurt, żółty ser i </a:t>
            </a:r>
            <a:r>
              <a:rPr lang="pl-PL" dirty="0" err="1">
                <a:solidFill>
                  <a:srgbClr val="0070C0"/>
                </a:solidFill>
              </a:rPr>
              <a:t>grejphrut</a:t>
            </a:r>
            <a:r>
              <a:rPr lang="pl-PL" dirty="0"/>
              <a:t>, będzie ci łatwiej to zapamiętać, jeśli zgrupujesz je w dwie kategorie:</a:t>
            </a:r>
          </a:p>
          <a:p>
            <a:r>
              <a:rPr lang="pl-PL" dirty="0"/>
              <a:t> 1) </a:t>
            </a:r>
            <a:r>
              <a:rPr lang="pl-PL" b="1" dirty="0">
                <a:solidFill>
                  <a:srgbClr val="0070C0"/>
                </a:solidFill>
              </a:rPr>
              <a:t>owoce</a:t>
            </a:r>
            <a:r>
              <a:rPr lang="pl-PL" dirty="0">
                <a:solidFill>
                  <a:srgbClr val="0070C0"/>
                </a:solidFill>
              </a:rPr>
              <a:t>: jabłka, winogrona, </a:t>
            </a:r>
            <a:r>
              <a:rPr lang="pl-PL" dirty="0" err="1">
                <a:solidFill>
                  <a:srgbClr val="0070C0"/>
                </a:solidFill>
              </a:rPr>
              <a:t>grejphrut</a:t>
            </a:r>
            <a:r>
              <a:rPr lang="pl-PL" dirty="0">
                <a:solidFill>
                  <a:srgbClr val="0070C0"/>
                </a:solidFill>
              </a:rPr>
              <a:t>; </a:t>
            </a:r>
          </a:p>
          <a:p>
            <a:r>
              <a:rPr lang="pl-PL" dirty="0"/>
              <a:t> 2) </a:t>
            </a:r>
            <a:r>
              <a:rPr lang="pl-PL" b="1" dirty="0">
                <a:solidFill>
                  <a:srgbClr val="0070C0"/>
                </a:solidFill>
              </a:rPr>
              <a:t>nabiał</a:t>
            </a:r>
            <a:r>
              <a:rPr lang="pl-PL" dirty="0">
                <a:solidFill>
                  <a:srgbClr val="0070C0"/>
                </a:solidFill>
              </a:rPr>
              <a:t>: mleko, jogurt, ser</a:t>
            </a:r>
            <a:r>
              <a:rPr lang="pl-PL" b="1" dirty="0"/>
              <a:t>.</a:t>
            </a:r>
            <a:br>
              <a:rPr lang="pl-PL" dirty="0"/>
            </a:br>
            <a:endParaRPr lang="pl-PL" dirty="0"/>
          </a:p>
        </p:txBody>
      </p:sp>
    </p:spTree>
    <p:extLst>
      <p:ext uri="{BB962C8B-B14F-4D97-AF65-F5344CB8AC3E}">
        <p14:creationId xmlns:p14="http://schemas.microsoft.com/office/powerpoint/2010/main" val="195109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14554D-2C54-46C3-9CA8-C994D502807C}"/>
              </a:ext>
            </a:extLst>
          </p:cNvPr>
          <p:cNvSpPr>
            <a:spLocks noGrp="1"/>
          </p:cNvSpPr>
          <p:nvPr>
            <p:ph type="title"/>
          </p:nvPr>
        </p:nvSpPr>
        <p:spPr/>
        <p:txBody>
          <a:bodyPr/>
          <a:lstStyle/>
          <a:p>
            <a:r>
              <a:rPr lang="pl-PL" b="1" dirty="0"/>
              <a:t>Metoda ogniw </a:t>
            </a:r>
          </a:p>
        </p:txBody>
      </p:sp>
      <p:sp>
        <p:nvSpPr>
          <p:cNvPr id="3" name="Symbol zastępczy zawartości 2">
            <a:extLst>
              <a:ext uri="{FF2B5EF4-FFF2-40B4-BE49-F238E27FC236}">
                <a16:creationId xmlns:a16="http://schemas.microsoft.com/office/drawing/2014/main" id="{2CFB84DB-BEB6-4E08-9D3F-D22891358537}"/>
              </a:ext>
            </a:extLst>
          </p:cNvPr>
          <p:cNvSpPr>
            <a:spLocks noGrp="1"/>
          </p:cNvSpPr>
          <p:nvPr>
            <p:ph idx="1"/>
          </p:nvPr>
        </p:nvSpPr>
        <p:spPr/>
        <p:txBody>
          <a:bodyPr>
            <a:normAutofit/>
          </a:bodyPr>
          <a:lstStyle/>
          <a:p>
            <a:r>
              <a:rPr lang="pl-PL" b="1" dirty="0"/>
              <a:t>Metoda ogniw</a:t>
            </a:r>
            <a:r>
              <a:rPr lang="pl-PL" dirty="0"/>
              <a:t> jest jedną z prostszych metod zapamiętywania listy informacji lub przedmiotów. Polega na łączeniu kolejnych elementów do zapamiętania za pomocą żywych skojarzeń, tworząc z nich nierozerwalny </a:t>
            </a:r>
            <a:r>
              <a:rPr lang="pl-PL" b="1" dirty="0"/>
              <a:t>łańcuch</a:t>
            </a:r>
            <a:r>
              <a:rPr lang="pl-PL" dirty="0"/>
              <a:t>. Tak powstałe historyjki powinny być dynamiczne, pełne akcji, mieć zabarwienie emocjonalne i angażować wszystkie zmysły. Przykład:</a:t>
            </a:r>
          </a:p>
          <a:p>
            <a:r>
              <a:rPr lang="pl-PL" dirty="0"/>
              <a:t>Próbując zapamiętać listę zakupów: </a:t>
            </a:r>
            <a:r>
              <a:rPr lang="pl-PL" dirty="0">
                <a:solidFill>
                  <a:srgbClr val="FF0000"/>
                </a:solidFill>
              </a:rPr>
              <a:t>mleko, kawa, Coca Cola, jabłka, płyn do mycia naczyń, mięso</a:t>
            </a:r>
            <a:r>
              <a:rPr lang="pl-PL" dirty="0"/>
              <a:t> można stworzyć krótką historyjkę </a:t>
            </a:r>
            <a:br>
              <a:rPr lang="pl-PL" dirty="0"/>
            </a:br>
            <a:r>
              <a:rPr lang="pl-PL" dirty="0"/>
              <a:t>z wykorzystaniem tych przedmiotów: </a:t>
            </a:r>
            <a:r>
              <a:rPr lang="pl-PL" dirty="0">
                <a:solidFill>
                  <a:srgbClr val="FF0000"/>
                </a:solidFill>
              </a:rPr>
              <a:t>Była sobie krowa, która jadła ziarna </a:t>
            </a:r>
            <a:r>
              <a:rPr lang="pl-PL" b="1" dirty="0">
                <a:solidFill>
                  <a:srgbClr val="FF0000"/>
                </a:solidFill>
              </a:rPr>
              <a:t>kawy</a:t>
            </a:r>
            <a:r>
              <a:rPr lang="pl-PL" dirty="0">
                <a:solidFill>
                  <a:srgbClr val="FF0000"/>
                </a:solidFill>
              </a:rPr>
              <a:t> i przez to zamiast </a:t>
            </a:r>
            <a:r>
              <a:rPr lang="pl-PL" b="1" dirty="0">
                <a:solidFill>
                  <a:srgbClr val="FF0000"/>
                </a:solidFill>
              </a:rPr>
              <a:t>mleka</a:t>
            </a:r>
            <a:r>
              <a:rPr lang="pl-PL" dirty="0">
                <a:solidFill>
                  <a:srgbClr val="FF0000"/>
                </a:solidFill>
              </a:rPr>
              <a:t> dawała </a:t>
            </a:r>
            <a:r>
              <a:rPr lang="pl-PL" b="1" dirty="0">
                <a:solidFill>
                  <a:srgbClr val="FF0000"/>
                </a:solidFill>
              </a:rPr>
              <a:t>Coca Colę. </a:t>
            </a:r>
            <a:r>
              <a:rPr lang="pl-PL" dirty="0">
                <a:solidFill>
                  <a:srgbClr val="FF0000"/>
                </a:solidFill>
              </a:rPr>
              <a:t>Pewnego razu najadła się</a:t>
            </a:r>
            <a:r>
              <a:rPr lang="pl-PL" b="1" dirty="0">
                <a:solidFill>
                  <a:srgbClr val="FF0000"/>
                </a:solidFill>
              </a:rPr>
              <a:t> jabłek</a:t>
            </a:r>
            <a:r>
              <a:rPr lang="pl-PL" dirty="0">
                <a:solidFill>
                  <a:srgbClr val="FF0000"/>
                </a:solidFill>
              </a:rPr>
              <a:t> i zamiast Coli zaczęła dawać</a:t>
            </a:r>
            <a:r>
              <a:rPr lang="pl-PL" b="1" dirty="0">
                <a:solidFill>
                  <a:srgbClr val="FF0000"/>
                </a:solidFill>
              </a:rPr>
              <a:t> zielony płyn do naczyń</a:t>
            </a:r>
            <a:r>
              <a:rPr lang="pl-PL" dirty="0">
                <a:solidFill>
                  <a:srgbClr val="FF0000"/>
                </a:solidFill>
              </a:rPr>
              <a:t>. Rolnik nie potrzebował takiej krowy i przerobił ją na </a:t>
            </a:r>
            <a:r>
              <a:rPr lang="pl-PL" b="1" dirty="0">
                <a:solidFill>
                  <a:srgbClr val="FF0000"/>
                </a:solidFill>
              </a:rPr>
              <a:t>mięso</a:t>
            </a:r>
            <a:r>
              <a:rPr lang="pl-PL" dirty="0"/>
              <a:t>.</a:t>
            </a:r>
          </a:p>
          <a:p>
            <a:endParaRPr lang="pl-PL" dirty="0"/>
          </a:p>
        </p:txBody>
      </p:sp>
    </p:spTree>
    <p:extLst>
      <p:ext uri="{BB962C8B-B14F-4D97-AF65-F5344CB8AC3E}">
        <p14:creationId xmlns:p14="http://schemas.microsoft.com/office/powerpoint/2010/main" val="36556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565A5E-589F-4B6C-82AB-4B3373B94AF6}"/>
              </a:ext>
            </a:extLst>
          </p:cNvPr>
          <p:cNvSpPr>
            <a:spLocks noGrp="1"/>
          </p:cNvSpPr>
          <p:nvPr>
            <p:ph type="title"/>
          </p:nvPr>
        </p:nvSpPr>
        <p:spPr>
          <a:xfrm>
            <a:off x="2895601" y="764372"/>
            <a:ext cx="8610601" cy="1293028"/>
          </a:xfrm>
        </p:spPr>
        <p:txBody>
          <a:bodyPr>
            <a:normAutofit/>
          </a:bodyPr>
          <a:lstStyle/>
          <a:p>
            <a:r>
              <a:rPr lang="pl-PL" b="1" dirty="0"/>
              <a:t>Metoda miejsc </a:t>
            </a:r>
          </a:p>
        </p:txBody>
      </p:sp>
      <p:sp>
        <p:nvSpPr>
          <p:cNvPr id="3" name="Symbol zastępczy zawartości 2">
            <a:extLst>
              <a:ext uri="{FF2B5EF4-FFF2-40B4-BE49-F238E27FC236}">
                <a16:creationId xmlns:a16="http://schemas.microsoft.com/office/drawing/2014/main" id="{4943E571-F34D-473E-9150-05A06039473A}"/>
              </a:ext>
            </a:extLst>
          </p:cNvPr>
          <p:cNvSpPr>
            <a:spLocks noGrp="1"/>
          </p:cNvSpPr>
          <p:nvPr>
            <p:ph idx="1"/>
          </p:nvPr>
        </p:nvSpPr>
        <p:spPr>
          <a:xfrm>
            <a:off x="677334" y="2194561"/>
            <a:ext cx="6242082" cy="4024124"/>
          </a:xfrm>
        </p:spPr>
        <p:txBody>
          <a:bodyPr>
            <a:normAutofit/>
          </a:bodyPr>
          <a:lstStyle/>
          <a:p>
            <a:r>
              <a:rPr lang="pl-PL" b="1" dirty="0"/>
              <a:t>Metoda miejsc </a:t>
            </a:r>
            <a:r>
              <a:rPr lang="pl-PL" dirty="0"/>
              <a:t>(</a:t>
            </a:r>
            <a:r>
              <a:rPr lang="pl-PL" i="1" dirty="0"/>
              <a:t>pałac pamięci, pokój rzymski</a:t>
            </a:r>
            <a:r>
              <a:rPr lang="pl-PL" dirty="0"/>
              <a:t>) polega na kojarzeniu elementów do zapamiętania ze znanymi nam miejscami (lub wyobrażonymi), takimi jak nasz pokój, droga do szkoły itp. oraz znajdującymi się tam przedmiotami. Jest to technika bardzo przydatna do zapamiętania dużej ilości informacji </a:t>
            </a:r>
            <a:br>
              <a:rPr lang="pl-PL" dirty="0"/>
            </a:br>
            <a:r>
              <a:rPr lang="pl-PL" dirty="0"/>
              <a:t>w określonym porządku. Skojarzenia powinny być bardzo barwne, wręcz przerysowane, wyolbrzymione, mogą być żartobliwe czy też absurdalne. </a:t>
            </a:r>
          </a:p>
        </p:txBody>
      </p:sp>
      <p:pic>
        <p:nvPicPr>
          <p:cNvPr id="1026" name="Picture 2" descr="pałac pamięci">
            <a:extLst>
              <a:ext uri="{FF2B5EF4-FFF2-40B4-BE49-F238E27FC236}">
                <a16:creationId xmlns:a16="http://schemas.microsoft.com/office/drawing/2014/main" id="{B963DA9E-E765-4301-AD47-59FB6A1B37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66503" y="2501158"/>
            <a:ext cx="2558194" cy="341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6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7BD8B8-D563-4DFC-8869-751CAA7B9261}"/>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7990741C-888E-4DF8-8CA6-4706C0B336AF}"/>
              </a:ext>
            </a:extLst>
          </p:cNvPr>
          <p:cNvSpPr>
            <a:spLocks noGrp="1"/>
          </p:cNvSpPr>
          <p:nvPr>
            <p:ph idx="1"/>
          </p:nvPr>
        </p:nvSpPr>
        <p:spPr>
          <a:xfrm>
            <a:off x="685802" y="1783081"/>
            <a:ext cx="10820400" cy="4435606"/>
          </a:xfrm>
        </p:spPr>
        <p:txBody>
          <a:bodyPr>
            <a:normAutofit/>
          </a:bodyPr>
          <a:lstStyle/>
          <a:p>
            <a:endParaRPr lang="pl-PL" dirty="0"/>
          </a:p>
          <a:p>
            <a:r>
              <a:rPr lang="pl-PL" dirty="0"/>
              <a:t>Oto przykład tej techniki pamięci:</a:t>
            </a:r>
          </a:p>
          <a:p>
            <a:r>
              <a:rPr lang="pl-PL" dirty="0"/>
              <a:t>Próbując zapamiętać następującą listę zakupów:</a:t>
            </a:r>
            <a:r>
              <a:rPr lang="pl-PL" dirty="0">
                <a:solidFill>
                  <a:srgbClr val="FFC000"/>
                </a:solidFill>
              </a:rPr>
              <a:t> chleb, mleko, baterie, proszek do prania i pasta do zębów</a:t>
            </a:r>
            <a:r>
              <a:rPr lang="pl-PL" dirty="0"/>
              <a:t>,</a:t>
            </a:r>
            <a:r>
              <a:rPr lang="pl-PL" dirty="0">
                <a:solidFill>
                  <a:srgbClr val="FFC000"/>
                </a:solidFill>
              </a:rPr>
              <a:t> </a:t>
            </a:r>
            <a:r>
              <a:rPr lang="pl-PL" dirty="0"/>
              <a:t>możesz wyobrazić sobie </a:t>
            </a:r>
            <a:r>
              <a:rPr lang="pl-PL" dirty="0">
                <a:solidFill>
                  <a:srgbClr val="FFC000"/>
                </a:solidFill>
              </a:rPr>
              <a:t>mieszkanie,</a:t>
            </a:r>
            <a:br>
              <a:rPr lang="pl-PL" dirty="0">
                <a:solidFill>
                  <a:srgbClr val="FFC000"/>
                </a:solidFill>
              </a:rPr>
            </a:br>
            <a:r>
              <a:rPr lang="pl-PL" dirty="0">
                <a:solidFill>
                  <a:srgbClr val="FFC000"/>
                </a:solidFill>
              </a:rPr>
              <a:t>w którym przemieszczasz się z salonu do korytarza. Siedząc na bardzo wygodnej, czerwonej kanapie w salonie zajadasz się chrupiącą </a:t>
            </a:r>
            <a:r>
              <a:rPr lang="pl-PL" b="1" dirty="0">
                <a:solidFill>
                  <a:srgbClr val="FFC000"/>
                </a:solidFill>
              </a:rPr>
              <a:t>kanapką</a:t>
            </a:r>
            <a:r>
              <a:rPr lang="pl-PL" dirty="0">
                <a:solidFill>
                  <a:srgbClr val="FFC000"/>
                </a:solidFill>
              </a:rPr>
              <a:t> (</a:t>
            </a:r>
            <a:r>
              <a:rPr lang="pl-PL" b="1" dirty="0">
                <a:solidFill>
                  <a:srgbClr val="FFC000"/>
                </a:solidFill>
              </a:rPr>
              <a:t>chleb</a:t>
            </a:r>
            <a:r>
              <a:rPr lang="pl-PL" dirty="0">
                <a:solidFill>
                  <a:srgbClr val="FFC000"/>
                </a:solidFill>
              </a:rPr>
              <a:t>) z intensywnie pachnącym serem, po czym sięgasz po wysoką szklankę śnieżnobiałego, cieplutkiego </a:t>
            </a:r>
            <a:r>
              <a:rPr lang="pl-PL" b="1" dirty="0">
                <a:solidFill>
                  <a:srgbClr val="FFC000"/>
                </a:solidFill>
              </a:rPr>
              <a:t>mleka</a:t>
            </a:r>
            <a:r>
              <a:rPr lang="pl-PL" dirty="0">
                <a:solidFill>
                  <a:srgbClr val="FFC000"/>
                </a:solidFill>
              </a:rPr>
              <a:t> stojącą na niskim żółtym stoliku. Wstając i przechodząc do korytarza spoglądasz na ogromny zegar ścienny, który się zatrzymał, bo potrzebne są do niego nowe </a:t>
            </a:r>
            <a:r>
              <a:rPr lang="pl-PL" b="1" dirty="0">
                <a:solidFill>
                  <a:srgbClr val="FFC000"/>
                </a:solidFill>
              </a:rPr>
              <a:t>baterie</a:t>
            </a:r>
            <a:r>
              <a:rPr lang="pl-PL" dirty="0">
                <a:solidFill>
                  <a:srgbClr val="FFC000"/>
                </a:solidFill>
              </a:rPr>
              <a:t>. W korytarzu wkładając na siebie płaszcz zauważasz, że wymaga on prania w dobrym </a:t>
            </a:r>
            <a:r>
              <a:rPr lang="pl-PL" b="1" dirty="0">
                <a:solidFill>
                  <a:srgbClr val="FFC000"/>
                </a:solidFill>
              </a:rPr>
              <a:t>proszku do prania</a:t>
            </a:r>
            <a:r>
              <a:rPr lang="pl-PL" dirty="0">
                <a:solidFill>
                  <a:srgbClr val="FFC000"/>
                </a:solidFill>
              </a:rPr>
              <a:t>, gdyż jest umazany w pachnącej miętą </a:t>
            </a:r>
            <a:r>
              <a:rPr lang="pl-PL" b="1" dirty="0">
                <a:solidFill>
                  <a:srgbClr val="FFC000"/>
                </a:solidFill>
              </a:rPr>
              <a:t>paście do zębów</a:t>
            </a:r>
            <a:r>
              <a:rPr lang="pl-PL" dirty="0">
                <a:solidFill>
                  <a:srgbClr val="FFC000"/>
                </a:solidFill>
              </a:rPr>
              <a:t>.</a:t>
            </a:r>
          </a:p>
          <a:p>
            <a:endParaRPr lang="pl-PL" dirty="0"/>
          </a:p>
        </p:txBody>
      </p:sp>
    </p:spTree>
    <p:extLst>
      <p:ext uri="{BB962C8B-B14F-4D97-AF65-F5344CB8AC3E}">
        <p14:creationId xmlns:p14="http://schemas.microsoft.com/office/powerpoint/2010/main" val="327898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76">
            <a:extLst>
              <a:ext uri="{FF2B5EF4-FFF2-40B4-BE49-F238E27FC236}">
                <a16:creationId xmlns:a16="http://schemas.microsoft.com/office/drawing/2014/main" id="{5AF2F3EC-4112-4707-AD07-6D1888FC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Symbol zastępczy zawartości 2">
            <a:extLst>
              <a:ext uri="{FF2B5EF4-FFF2-40B4-BE49-F238E27FC236}">
                <a16:creationId xmlns:a16="http://schemas.microsoft.com/office/drawing/2014/main" id="{4388E2EA-392A-48E9-9361-94D184265701}"/>
              </a:ext>
            </a:extLst>
          </p:cNvPr>
          <p:cNvSpPr>
            <a:spLocks noGrp="1"/>
          </p:cNvSpPr>
          <p:nvPr>
            <p:ph idx="1"/>
          </p:nvPr>
        </p:nvSpPr>
        <p:spPr>
          <a:xfrm>
            <a:off x="685802" y="2194561"/>
            <a:ext cx="4753467" cy="4024124"/>
          </a:xfrm>
        </p:spPr>
        <p:txBody>
          <a:bodyPr>
            <a:normAutofit/>
          </a:bodyPr>
          <a:lstStyle/>
          <a:p>
            <a:r>
              <a:rPr lang="pl-PL" b="1" dirty="0"/>
              <a:t>Metoda haków</a:t>
            </a:r>
            <a:r>
              <a:rPr lang="pl-PL" dirty="0"/>
              <a:t> polega na stworzeniu listy tzw. haków, czyli skojarzeń cyfr z obrazami przypominającymi kształtem te cyfry lub liczby. Następnie elementy, które próbujemy zapamiętać "wieszamy" na hakach, czyli kojarzymy w wyobraźni z kolejnymi obrazami </a:t>
            </a:r>
            <a:br>
              <a:rPr lang="pl-PL" dirty="0"/>
            </a:br>
            <a:r>
              <a:rPr lang="pl-PL" dirty="0"/>
              <a:t>z naszej listy do zapamiętania.</a:t>
            </a:r>
            <a:br>
              <a:rPr lang="pl-PL" dirty="0"/>
            </a:br>
            <a:r>
              <a:rPr lang="pl-PL" dirty="0"/>
              <a:t>Oto przykładowe </a:t>
            </a:r>
            <a:r>
              <a:rPr lang="pl-PL" u="sng" dirty="0"/>
              <a:t>haki pamięciowe:</a:t>
            </a:r>
          </a:p>
        </p:txBody>
      </p:sp>
      <p:sp>
        <p:nvSpPr>
          <p:cNvPr id="2065" name="Rounded Rectangle 14">
            <a:extLst>
              <a:ext uri="{FF2B5EF4-FFF2-40B4-BE49-F238E27FC236}">
                <a16:creationId xmlns:a16="http://schemas.microsoft.com/office/drawing/2014/main" id="{332E092C-E598-4DFD-A98D-CED26A21B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1066165"/>
            <a:ext cx="5305957" cy="51483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2056" name="Picture 8" descr="Mnemotechniki - popraw swoją pamięć! | Polibuda.info">
            <a:extLst>
              <a:ext uri="{FF2B5EF4-FFF2-40B4-BE49-F238E27FC236}">
                <a16:creationId xmlns:a16="http://schemas.microsoft.com/office/drawing/2014/main" id="{9D40A0B2-00A8-41D8-88EE-F7387549C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22" r="3" b="3799"/>
          <a:stretch/>
        </p:blipFill>
        <p:spPr bwMode="auto">
          <a:xfrm>
            <a:off x="6414045" y="1375866"/>
            <a:ext cx="2466491" cy="2683228"/>
          </a:xfrm>
          <a:custGeom>
            <a:avLst/>
            <a:gdLst/>
            <a:ahLst/>
            <a:cxnLst/>
            <a:rect l="l" t="t" r="r" b="b"/>
            <a:pathLst>
              <a:path w="2989398" h="2740475">
                <a:moveTo>
                  <a:pt x="618429" y="0"/>
                </a:moveTo>
                <a:lnTo>
                  <a:pt x="2989398" y="0"/>
                </a:lnTo>
                <a:lnTo>
                  <a:pt x="2989398" y="151959"/>
                </a:lnTo>
                <a:lnTo>
                  <a:pt x="2989398" y="1370238"/>
                </a:lnTo>
                <a:lnTo>
                  <a:pt x="2989398" y="2740475"/>
                </a:lnTo>
                <a:lnTo>
                  <a:pt x="0" y="2740475"/>
                </a:lnTo>
                <a:lnTo>
                  <a:pt x="0" y="151949"/>
                </a:lnTo>
                <a:lnTo>
                  <a:pt x="11940" y="92810"/>
                </a:lnTo>
                <a:cubicBezTo>
                  <a:pt x="27319" y="56449"/>
                  <a:pt x="56447" y="27321"/>
                  <a:pt x="92808" y="11942"/>
                </a:cubicBezTo>
                <a:lnTo>
                  <a:pt x="151947" y="2"/>
                </a:lnTo>
                <a:lnTo>
                  <a:pt x="618429" y="2"/>
                </a:lnTo>
                <a:close/>
              </a:path>
            </a:pathLst>
          </a:custGeom>
          <a:noFill/>
          <a:extLst>
            <a:ext uri="{909E8E84-426E-40DD-AFC4-6F175D3DCCD1}">
              <a14:hiddenFill xmlns:a14="http://schemas.microsoft.com/office/drawing/2010/main">
                <a:solidFill>
                  <a:srgbClr val="FFFFFF"/>
                </a:solidFill>
              </a14:hiddenFill>
            </a:ext>
          </a:extLst>
        </p:spPr>
      </p:pic>
      <p:sp>
        <p:nvSpPr>
          <p:cNvPr id="2066" name="Freeform 16">
            <a:extLst>
              <a:ext uri="{FF2B5EF4-FFF2-40B4-BE49-F238E27FC236}">
                <a16:creationId xmlns:a16="http://schemas.microsoft.com/office/drawing/2014/main" id="{557DA3DA-8CE8-4783-B05F-82DA35E87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4067" y="1375869"/>
            <a:ext cx="2047851" cy="1551916"/>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83" name="Picture 82">
            <a:extLst>
              <a:ext uri="{FF2B5EF4-FFF2-40B4-BE49-F238E27FC236}">
                <a16:creationId xmlns:a16="http://schemas.microsoft.com/office/drawing/2014/main" id="{EC34A42F-4965-427D-86F7-BB265A3B03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
            <a:ext cx="12192000" cy="1441451"/>
          </a:xfrm>
          <a:prstGeom prst="rect">
            <a:avLst/>
          </a:prstGeom>
        </p:spPr>
      </p:pic>
      <p:sp>
        <p:nvSpPr>
          <p:cNvPr id="2" name="Tytuł 1">
            <a:extLst>
              <a:ext uri="{FF2B5EF4-FFF2-40B4-BE49-F238E27FC236}">
                <a16:creationId xmlns:a16="http://schemas.microsoft.com/office/drawing/2014/main" id="{08C89019-B42D-4105-A0BF-7932AABDABB5}"/>
              </a:ext>
            </a:extLst>
          </p:cNvPr>
          <p:cNvSpPr>
            <a:spLocks noGrp="1"/>
          </p:cNvSpPr>
          <p:nvPr>
            <p:ph type="title"/>
          </p:nvPr>
        </p:nvSpPr>
        <p:spPr>
          <a:xfrm>
            <a:off x="685800" y="764372"/>
            <a:ext cx="4753467" cy="1293028"/>
          </a:xfrm>
        </p:spPr>
        <p:txBody>
          <a:bodyPr>
            <a:normAutofit/>
          </a:bodyPr>
          <a:lstStyle/>
          <a:p>
            <a:r>
              <a:rPr lang="pl-PL" b="1"/>
              <a:t>Metoda haków </a:t>
            </a:r>
            <a:endParaRPr lang="pl-PL" b="1" dirty="0"/>
          </a:p>
        </p:txBody>
      </p:sp>
      <p:sp>
        <p:nvSpPr>
          <p:cNvPr id="85" name="Freeform 17">
            <a:extLst>
              <a:ext uri="{FF2B5EF4-FFF2-40B4-BE49-F238E27FC236}">
                <a16:creationId xmlns:a16="http://schemas.microsoft.com/office/drawing/2014/main" id="{D3E3A722-38CF-404C-9F4E-743785C09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419239" y="4199461"/>
            <a:ext cx="2466773" cy="1695035"/>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2054" name="Picture 6" descr="Załącznik nr 1 Anna Basińska Klaudia Mikołajczyk">
            <a:extLst>
              <a:ext uri="{FF2B5EF4-FFF2-40B4-BE49-F238E27FC236}">
                <a16:creationId xmlns:a16="http://schemas.microsoft.com/office/drawing/2014/main" id="{3349AC22-F937-49BD-9E0C-80ABC2A4F9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84" r="-3" b="4806"/>
          <a:stretch/>
        </p:blipFill>
        <p:spPr bwMode="auto">
          <a:xfrm>
            <a:off x="9028587" y="3061713"/>
            <a:ext cx="2053330" cy="2832779"/>
          </a:xfrm>
          <a:custGeom>
            <a:avLst/>
            <a:gdLst/>
            <a:ahLst/>
            <a:cxnLst/>
            <a:rect l="l" t="t" r="r" b="b"/>
            <a:pathLst>
              <a:path w="2488644" h="2893217">
                <a:moveTo>
                  <a:pt x="6640" y="0"/>
                </a:moveTo>
                <a:lnTo>
                  <a:pt x="2488644" y="0"/>
                </a:lnTo>
                <a:lnTo>
                  <a:pt x="2488644" y="1478584"/>
                </a:lnTo>
                <a:lnTo>
                  <a:pt x="2488644" y="1829101"/>
                </a:lnTo>
                <a:lnTo>
                  <a:pt x="2488644" y="2727776"/>
                </a:lnTo>
                <a:cubicBezTo>
                  <a:pt x="2488644" y="2819147"/>
                  <a:pt x="2414574" y="2893217"/>
                  <a:pt x="2323203" y="2893217"/>
                </a:cubicBezTo>
                <a:lnTo>
                  <a:pt x="896176" y="2893217"/>
                </a:lnTo>
                <a:lnTo>
                  <a:pt x="172081" y="2893217"/>
                </a:lnTo>
                <a:lnTo>
                  <a:pt x="0" y="2893217"/>
                </a:lnTo>
                <a:lnTo>
                  <a:pt x="0" y="140978"/>
                </a:lnTo>
                <a:lnTo>
                  <a:pt x="6640" y="140978"/>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253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32EF63-281B-4422-942C-D07862134C1A}"/>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76615358-317B-4E33-B5E3-2532AC57C585}"/>
              </a:ext>
            </a:extLst>
          </p:cNvPr>
          <p:cNvSpPr>
            <a:spLocks noGrp="1"/>
          </p:cNvSpPr>
          <p:nvPr>
            <p:ph idx="1"/>
          </p:nvPr>
        </p:nvSpPr>
        <p:spPr/>
        <p:txBody>
          <a:bodyPr>
            <a:normAutofit/>
          </a:bodyPr>
          <a:lstStyle/>
          <a:p>
            <a:pPr marL="0" indent="0">
              <a:buNone/>
            </a:pPr>
            <a:r>
              <a:rPr lang="pl-PL" dirty="0"/>
              <a:t>Każdy może stworzyć indywidualnie taką listę i może ona zawierać dużo więcej elementów. Metodę haków można zastosować w następujący sposób:</a:t>
            </a:r>
          </a:p>
          <a:p>
            <a:pPr marL="0" indent="0">
              <a:buNone/>
            </a:pPr>
            <a:r>
              <a:rPr lang="pl-PL" dirty="0"/>
              <a:t>Mając za zadanie kupić </a:t>
            </a:r>
            <a:r>
              <a:rPr lang="pl-PL" dirty="0">
                <a:solidFill>
                  <a:schemeClr val="accent1"/>
                </a:solidFill>
              </a:rPr>
              <a:t>ser żółty, mleko, okulary, koszyk truskawek, ziemniaki </a:t>
            </a:r>
            <a:r>
              <a:rPr lang="pl-PL" dirty="0"/>
              <a:t>każdy z tych elementów kojarzymy w myślach z kolejnym obrazkiem z listy haków pamięciowych. A zatem:</a:t>
            </a:r>
            <a:br>
              <a:rPr lang="pl-PL" dirty="0"/>
            </a:br>
            <a:r>
              <a:rPr lang="pl-PL" b="1" dirty="0">
                <a:solidFill>
                  <a:schemeClr val="accent3">
                    <a:lumMod val="75000"/>
                  </a:schemeClr>
                </a:solidFill>
              </a:rPr>
              <a:t>1</a:t>
            </a:r>
            <a:r>
              <a:rPr lang="pl-PL" dirty="0">
                <a:solidFill>
                  <a:schemeClr val="accent1"/>
                </a:solidFill>
              </a:rPr>
              <a:t> </a:t>
            </a:r>
            <a:r>
              <a:rPr lang="pl-PL" dirty="0"/>
              <a:t>-</a:t>
            </a:r>
            <a:r>
              <a:rPr lang="pl-PL" dirty="0">
                <a:solidFill>
                  <a:schemeClr val="accent2">
                    <a:lumMod val="40000"/>
                    <a:lumOff val="60000"/>
                  </a:schemeClr>
                </a:solidFill>
              </a:rPr>
              <a:t> </a:t>
            </a:r>
            <a:r>
              <a:rPr lang="pl-PL" dirty="0">
                <a:solidFill>
                  <a:schemeClr val="accent2">
                    <a:lumMod val="60000"/>
                    <a:lumOff val="40000"/>
                  </a:schemeClr>
                </a:solidFill>
              </a:rPr>
              <a:t>świeca</a:t>
            </a:r>
            <a:r>
              <a:rPr lang="pl-PL" dirty="0">
                <a:solidFill>
                  <a:schemeClr val="accent2">
                    <a:lumMod val="40000"/>
                    <a:lumOff val="60000"/>
                  </a:schemeClr>
                </a:solidFill>
              </a:rPr>
              <a:t> </a:t>
            </a:r>
            <a:r>
              <a:rPr lang="pl-PL" dirty="0"/>
              <a:t>–</a:t>
            </a:r>
            <a:r>
              <a:rPr lang="pl-PL" dirty="0">
                <a:solidFill>
                  <a:schemeClr val="accent1"/>
                </a:solidFill>
              </a:rPr>
              <a:t> </a:t>
            </a:r>
            <a:r>
              <a:rPr lang="pl-PL" dirty="0">
                <a:solidFill>
                  <a:srgbClr val="FF0000"/>
                </a:solidFill>
              </a:rPr>
              <a:t>ser żółty </a:t>
            </a:r>
            <a:r>
              <a:rPr lang="pl-PL" dirty="0"/>
              <a:t>–</a:t>
            </a:r>
            <a:r>
              <a:rPr lang="pl-PL" dirty="0">
                <a:solidFill>
                  <a:schemeClr val="accent1"/>
                </a:solidFill>
              </a:rPr>
              <a:t> </a:t>
            </a:r>
            <a:r>
              <a:rPr lang="pl-PL" dirty="0">
                <a:solidFill>
                  <a:srgbClr val="FFC000"/>
                </a:solidFill>
              </a:rPr>
              <a:t>nad płonącą świecą roztapiamy ser żółty do tostów</a:t>
            </a:r>
            <a:br>
              <a:rPr lang="pl-PL" dirty="0">
                <a:solidFill>
                  <a:schemeClr val="accent1"/>
                </a:solidFill>
              </a:rPr>
            </a:br>
            <a:r>
              <a:rPr lang="pl-PL" b="1" dirty="0">
                <a:solidFill>
                  <a:schemeClr val="accent3">
                    <a:lumMod val="75000"/>
                  </a:schemeClr>
                </a:solidFill>
              </a:rPr>
              <a:t>2</a:t>
            </a:r>
            <a:r>
              <a:rPr lang="pl-PL" dirty="0"/>
              <a:t> - </a:t>
            </a:r>
            <a:r>
              <a:rPr lang="pl-PL" dirty="0">
                <a:solidFill>
                  <a:schemeClr val="accent2">
                    <a:lumMod val="60000"/>
                    <a:lumOff val="40000"/>
                  </a:schemeClr>
                </a:solidFill>
              </a:rPr>
              <a:t>łabędź </a:t>
            </a:r>
            <a:r>
              <a:rPr lang="pl-PL" dirty="0"/>
              <a:t>- </a:t>
            </a:r>
            <a:r>
              <a:rPr lang="pl-PL" dirty="0">
                <a:solidFill>
                  <a:srgbClr val="FF0000"/>
                </a:solidFill>
              </a:rPr>
              <a:t>mleko</a:t>
            </a:r>
            <a:r>
              <a:rPr lang="pl-PL" dirty="0"/>
              <a:t> - </a:t>
            </a:r>
            <a:r>
              <a:rPr lang="pl-PL" dirty="0">
                <a:solidFill>
                  <a:srgbClr val="FFC000"/>
                </a:solidFill>
              </a:rPr>
              <a:t>biały łabędź pływa po wielkim jeziorze mleka</a:t>
            </a:r>
            <a:br>
              <a:rPr lang="pl-PL" dirty="0"/>
            </a:br>
            <a:r>
              <a:rPr lang="pl-PL" b="1" dirty="0">
                <a:solidFill>
                  <a:schemeClr val="accent3">
                    <a:lumMod val="75000"/>
                  </a:schemeClr>
                </a:solidFill>
              </a:rPr>
              <a:t>3</a:t>
            </a:r>
            <a:r>
              <a:rPr lang="pl-PL" dirty="0"/>
              <a:t> - </a:t>
            </a:r>
            <a:r>
              <a:rPr lang="pl-PL" dirty="0">
                <a:solidFill>
                  <a:schemeClr val="accent2">
                    <a:lumMod val="60000"/>
                    <a:lumOff val="40000"/>
                  </a:schemeClr>
                </a:solidFill>
              </a:rPr>
              <a:t>mewa</a:t>
            </a:r>
            <a:r>
              <a:rPr lang="pl-PL" dirty="0"/>
              <a:t> - </a:t>
            </a:r>
            <a:r>
              <a:rPr lang="pl-PL" dirty="0">
                <a:solidFill>
                  <a:srgbClr val="FF0000"/>
                </a:solidFill>
              </a:rPr>
              <a:t>okulary</a:t>
            </a:r>
            <a:r>
              <a:rPr lang="pl-PL" dirty="0"/>
              <a:t> - </a:t>
            </a:r>
            <a:r>
              <a:rPr lang="pl-PL" dirty="0">
                <a:solidFill>
                  <a:srgbClr val="FFC000"/>
                </a:solidFill>
              </a:rPr>
              <a:t>piękna mewa wyławia z morza zielone okulary </a:t>
            </a:r>
            <a:br>
              <a:rPr lang="pl-PL" dirty="0"/>
            </a:br>
            <a:r>
              <a:rPr lang="pl-PL" b="1" dirty="0">
                <a:solidFill>
                  <a:schemeClr val="accent3">
                    <a:lumMod val="75000"/>
                  </a:schemeClr>
                </a:solidFill>
              </a:rPr>
              <a:t>4</a:t>
            </a:r>
            <a:r>
              <a:rPr lang="pl-PL" dirty="0"/>
              <a:t> - </a:t>
            </a:r>
            <a:r>
              <a:rPr lang="pl-PL" dirty="0">
                <a:solidFill>
                  <a:schemeClr val="accent2">
                    <a:lumMod val="60000"/>
                    <a:lumOff val="40000"/>
                  </a:schemeClr>
                </a:solidFill>
              </a:rPr>
              <a:t>krzesło</a:t>
            </a:r>
            <a:r>
              <a:rPr lang="pl-PL" dirty="0"/>
              <a:t> - </a:t>
            </a:r>
            <a:r>
              <a:rPr lang="pl-PL" dirty="0">
                <a:solidFill>
                  <a:srgbClr val="FF0000"/>
                </a:solidFill>
              </a:rPr>
              <a:t>truskawki</a:t>
            </a:r>
            <a:r>
              <a:rPr lang="pl-PL" dirty="0"/>
              <a:t> - </a:t>
            </a:r>
            <a:r>
              <a:rPr lang="pl-PL" dirty="0">
                <a:solidFill>
                  <a:srgbClr val="FFC000"/>
                </a:solidFill>
              </a:rPr>
              <a:t>na rzeźbionym krześle stoi koszyk pachnących,           czerwonych truskawek</a:t>
            </a:r>
            <a:br>
              <a:rPr lang="pl-PL" dirty="0">
                <a:solidFill>
                  <a:srgbClr val="FFC000"/>
                </a:solidFill>
              </a:rPr>
            </a:br>
            <a:r>
              <a:rPr lang="pl-PL" b="1" dirty="0">
                <a:solidFill>
                  <a:schemeClr val="accent3">
                    <a:lumMod val="75000"/>
                  </a:schemeClr>
                </a:solidFill>
              </a:rPr>
              <a:t>5</a:t>
            </a:r>
            <a:r>
              <a:rPr lang="pl-PL" dirty="0"/>
              <a:t> - </a:t>
            </a:r>
            <a:r>
              <a:rPr lang="pl-PL" dirty="0">
                <a:solidFill>
                  <a:schemeClr val="accent2">
                    <a:lumMod val="60000"/>
                    <a:lumOff val="40000"/>
                  </a:schemeClr>
                </a:solidFill>
              </a:rPr>
              <a:t>hak</a:t>
            </a:r>
            <a:r>
              <a:rPr lang="pl-PL" dirty="0"/>
              <a:t> - </a:t>
            </a:r>
            <a:r>
              <a:rPr lang="pl-PL" dirty="0">
                <a:solidFill>
                  <a:srgbClr val="FF0000"/>
                </a:solidFill>
              </a:rPr>
              <a:t>ziemniaki</a:t>
            </a:r>
            <a:r>
              <a:rPr lang="pl-PL" dirty="0"/>
              <a:t> - </a:t>
            </a:r>
            <a:r>
              <a:rPr lang="pl-PL" dirty="0">
                <a:solidFill>
                  <a:srgbClr val="FFC000"/>
                </a:solidFill>
              </a:rPr>
              <a:t>hak dźwigu przewodzi ciężkie worki z ziemniakami</a:t>
            </a:r>
            <a:r>
              <a:rPr lang="pl-PL" dirty="0"/>
              <a:t>.</a:t>
            </a:r>
          </a:p>
          <a:p>
            <a:endParaRPr lang="pl-PL" dirty="0"/>
          </a:p>
        </p:txBody>
      </p:sp>
    </p:spTree>
    <p:extLst>
      <p:ext uri="{BB962C8B-B14F-4D97-AF65-F5344CB8AC3E}">
        <p14:creationId xmlns:p14="http://schemas.microsoft.com/office/powerpoint/2010/main" val="160004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55E713-7911-4470-A3D7-2586EABD4092}"/>
              </a:ext>
            </a:extLst>
          </p:cNvPr>
          <p:cNvSpPr>
            <a:spLocks noGrp="1"/>
          </p:cNvSpPr>
          <p:nvPr>
            <p:ph type="title"/>
          </p:nvPr>
        </p:nvSpPr>
        <p:spPr>
          <a:xfrm>
            <a:off x="619760" y="764372"/>
            <a:ext cx="10952480" cy="1293028"/>
          </a:xfrm>
        </p:spPr>
        <p:txBody>
          <a:bodyPr>
            <a:normAutofit/>
          </a:bodyPr>
          <a:lstStyle/>
          <a:p>
            <a:r>
              <a:rPr lang="pl-PL" b="1" dirty="0"/>
              <a:t>Co to są mnemotechniki? </a:t>
            </a:r>
          </a:p>
        </p:txBody>
      </p:sp>
      <p:sp>
        <p:nvSpPr>
          <p:cNvPr id="3" name="Symbol zastępczy zawartości 2">
            <a:extLst>
              <a:ext uri="{FF2B5EF4-FFF2-40B4-BE49-F238E27FC236}">
                <a16:creationId xmlns:a16="http://schemas.microsoft.com/office/drawing/2014/main" id="{005BDBDA-A79A-406E-ACA3-1437FFBA8499}"/>
              </a:ext>
            </a:extLst>
          </p:cNvPr>
          <p:cNvSpPr>
            <a:spLocks noGrp="1"/>
          </p:cNvSpPr>
          <p:nvPr>
            <p:ph idx="1"/>
          </p:nvPr>
        </p:nvSpPr>
        <p:spPr>
          <a:xfrm>
            <a:off x="619760" y="2194561"/>
            <a:ext cx="6573522" cy="4024124"/>
          </a:xfrm>
        </p:spPr>
        <p:txBody>
          <a:bodyPr>
            <a:normAutofit/>
          </a:bodyPr>
          <a:lstStyle/>
          <a:p>
            <a:pPr marL="0" indent="0">
              <a:buNone/>
            </a:pPr>
            <a:r>
              <a:rPr lang="pl-PL" sz="2400" b="1" dirty="0"/>
              <a:t>Mnemotechniki </a:t>
            </a:r>
            <a:r>
              <a:rPr lang="pl-PL" sz="2400" dirty="0"/>
              <a:t>(mnemoniki) to ogólna nazwa sposobów pomagających nam </a:t>
            </a:r>
            <a:br>
              <a:rPr lang="pl-PL" sz="2400" dirty="0"/>
            </a:br>
            <a:r>
              <a:rPr lang="pl-PL" sz="2400" dirty="0"/>
              <a:t>w zapamiętywaniu, przypominaniu sobie </a:t>
            </a:r>
            <a:br>
              <a:rPr lang="pl-PL" sz="2400" dirty="0"/>
            </a:br>
            <a:r>
              <a:rPr lang="pl-PL" sz="2400" dirty="0"/>
              <a:t>i przechowywaniu istotnych dla nas informacji, dzięki wykorzystaniu takich elementów takich jak:</a:t>
            </a:r>
          </a:p>
          <a:p>
            <a:pPr>
              <a:buFont typeface="Wingdings" panose="05000000000000000000" pitchFamily="2" charset="2"/>
              <a:buChar char="§"/>
            </a:pPr>
            <a:r>
              <a:rPr lang="pl-PL" sz="2400" dirty="0"/>
              <a:t>wyobraźnia </a:t>
            </a:r>
          </a:p>
          <a:p>
            <a:pPr>
              <a:buFont typeface="Wingdings" panose="05000000000000000000" pitchFamily="2" charset="2"/>
              <a:buChar char="§"/>
            </a:pPr>
            <a:r>
              <a:rPr lang="pl-PL" sz="2400" dirty="0"/>
              <a:t>skojarzenia </a:t>
            </a:r>
          </a:p>
          <a:p>
            <a:pPr>
              <a:buFont typeface="Wingdings" panose="05000000000000000000" pitchFamily="2" charset="2"/>
              <a:buChar char="§"/>
            </a:pPr>
            <a:r>
              <a:rPr lang="pl-PL" sz="2400" dirty="0"/>
              <a:t>kontekst. </a:t>
            </a:r>
          </a:p>
          <a:p>
            <a:pPr marL="0" indent="0">
              <a:buNone/>
            </a:pPr>
            <a:endParaRPr lang="pl-PL" sz="2000" dirty="0"/>
          </a:p>
          <a:p>
            <a:pPr marL="0" indent="0">
              <a:buNone/>
            </a:pPr>
            <a:endParaRPr lang="pl-PL" sz="2000" b="1" dirty="0"/>
          </a:p>
          <a:p>
            <a:endParaRPr lang="pl-PL" sz="2000" dirty="0"/>
          </a:p>
        </p:txBody>
      </p:sp>
      <p:pic>
        <p:nvPicPr>
          <p:cNvPr id="23" name="Obraz 22" descr="Obraz zawierający stół&#10;&#10;Opis wygenerowany automatycznie">
            <a:extLst>
              <a:ext uri="{FF2B5EF4-FFF2-40B4-BE49-F238E27FC236}">
                <a16:creationId xmlns:a16="http://schemas.microsoft.com/office/drawing/2014/main" id="{E8FA0E24-C0EB-4273-A109-72DDE9C07EF1}"/>
              </a:ext>
            </a:extLst>
          </p:cNvPr>
          <p:cNvPicPr>
            <a:picLocks noChangeAspect="1"/>
          </p:cNvPicPr>
          <p:nvPr/>
        </p:nvPicPr>
        <p:blipFill>
          <a:blip r:embed="rId2"/>
          <a:stretch>
            <a:fillRect/>
          </a:stretch>
        </p:blipFill>
        <p:spPr>
          <a:xfrm>
            <a:off x="7559041" y="2194562"/>
            <a:ext cx="4013200" cy="3899067"/>
          </a:xfrm>
          <a:prstGeom prst="rect">
            <a:avLst/>
          </a:prstGeom>
        </p:spPr>
      </p:pic>
    </p:spTree>
    <p:extLst>
      <p:ext uri="{BB962C8B-B14F-4D97-AF65-F5344CB8AC3E}">
        <p14:creationId xmlns:p14="http://schemas.microsoft.com/office/powerpoint/2010/main" val="191838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264FB9-B709-432D-BB5F-DBDC72D17F10}"/>
              </a:ext>
            </a:extLst>
          </p:cNvPr>
          <p:cNvSpPr>
            <a:spLocks noGrp="1"/>
          </p:cNvSpPr>
          <p:nvPr>
            <p:ph type="title"/>
          </p:nvPr>
        </p:nvSpPr>
        <p:spPr>
          <a:xfrm>
            <a:off x="2895601" y="764372"/>
            <a:ext cx="8610601" cy="1293028"/>
          </a:xfrm>
        </p:spPr>
        <p:txBody>
          <a:bodyPr>
            <a:normAutofit/>
          </a:bodyPr>
          <a:lstStyle/>
          <a:p>
            <a:r>
              <a:rPr lang="pl-PL" b="1" dirty="0"/>
              <a:t>Słowa kluczowe </a:t>
            </a:r>
          </a:p>
        </p:txBody>
      </p:sp>
      <p:sp>
        <p:nvSpPr>
          <p:cNvPr id="3" name="Symbol zastępczy zawartości 2">
            <a:extLst>
              <a:ext uri="{FF2B5EF4-FFF2-40B4-BE49-F238E27FC236}">
                <a16:creationId xmlns:a16="http://schemas.microsoft.com/office/drawing/2014/main" id="{F053AC65-9BFA-4F99-A8B2-60AFF3B0297E}"/>
              </a:ext>
            </a:extLst>
          </p:cNvPr>
          <p:cNvSpPr>
            <a:spLocks noGrp="1"/>
          </p:cNvSpPr>
          <p:nvPr>
            <p:ph idx="1"/>
          </p:nvPr>
        </p:nvSpPr>
        <p:spPr>
          <a:xfrm>
            <a:off x="677331" y="2057402"/>
            <a:ext cx="6439748" cy="4161284"/>
          </a:xfrm>
        </p:spPr>
        <p:txBody>
          <a:bodyPr>
            <a:normAutofit fontScale="92500" lnSpcReduction="10000"/>
          </a:bodyPr>
          <a:lstStyle/>
          <a:p>
            <a:pPr lvl="0"/>
            <a:r>
              <a:rPr lang="pl-PL" sz="2400" dirty="0"/>
              <a:t>Słowa kluczowe to technika, w której wytwarzamy skojarzenie wyobrażeniowe, które powiąże dźwięk danego słowa z jego znaczeniem. Ta technika pamięci jest szczególnie przydatna w nauce języków obcych.</a:t>
            </a:r>
          </a:p>
          <a:p>
            <a:r>
              <a:rPr lang="pl-PL" sz="2400" dirty="0"/>
              <a:t>Przykładowo, żeby nauczyć się, że </a:t>
            </a:r>
            <a:r>
              <a:rPr lang="pl-PL" sz="2400" dirty="0">
                <a:solidFill>
                  <a:schemeClr val="accent3">
                    <a:lumMod val="75000"/>
                  </a:schemeClr>
                </a:solidFill>
              </a:rPr>
              <a:t>angielskie słowo </a:t>
            </a:r>
            <a:r>
              <a:rPr lang="pl-PL" sz="2400" b="1" dirty="0">
                <a:solidFill>
                  <a:schemeClr val="accent3">
                    <a:lumMod val="75000"/>
                  </a:schemeClr>
                </a:solidFill>
              </a:rPr>
              <a:t>„</a:t>
            </a:r>
            <a:r>
              <a:rPr lang="pl-PL" sz="2400" b="1" dirty="0" err="1">
                <a:solidFill>
                  <a:schemeClr val="accent3">
                    <a:lumMod val="75000"/>
                  </a:schemeClr>
                </a:solidFill>
              </a:rPr>
              <a:t>bear</a:t>
            </a:r>
            <a:r>
              <a:rPr lang="pl-PL" sz="2400" b="1" dirty="0">
                <a:solidFill>
                  <a:schemeClr val="accent3">
                    <a:lumMod val="75000"/>
                  </a:schemeClr>
                </a:solidFill>
              </a:rPr>
              <a:t>” </a:t>
            </a:r>
            <a:r>
              <a:rPr lang="pl-PL" sz="2400" dirty="0">
                <a:solidFill>
                  <a:schemeClr val="accent3">
                    <a:lumMod val="75000"/>
                  </a:schemeClr>
                </a:solidFill>
              </a:rPr>
              <a:t>oznacza niedźwiedzia, można zauważyć, że brzmi ono tak jak początek polskiego słowa </a:t>
            </a:r>
            <a:r>
              <a:rPr lang="pl-PL" sz="2400" b="1" dirty="0">
                <a:solidFill>
                  <a:schemeClr val="accent3">
                    <a:lumMod val="75000"/>
                  </a:schemeClr>
                </a:solidFill>
              </a:rPr>
              <a:t>„beret” </a:t>
            </a:r>
            <a:r>
              <a:rPr lang="pl-PL" sz="2400" dirty="0">
                <a:solidFill>
                  <a:schemeClr val="accent3">
                    <a:lumMod val="75000"/>
                  </a:schemeClr>
                </a:solidFill>
              </a:rPr>
              <a:t>i wyobrazić sobie niedźwiedzia </a:t>
            </a:r>
            <a:br>
              <a:rPr lang="pl-PL" sz="2400" dirty="0">
                <a:solidFill>
                  <a:schemeClr val="accent3">
                    <a:lumMod val="75000"/>
                  </a:schemeClr>
                </a:solidFill>
              </a:rPr>
            </a:br>
            <a:r>
              <a:rPr lang="pl-PL" sz="2400" dirty="0">
                <a:solidFill>
                  <a:schemeClr val="accent3">
                    <a:lumMod val="75000"/>
                  </a:schemeClr>
                </a:solidFill>
              </a:rPr>
              <a:t>w berecie na głowie</a:t>
            </a:r>
            <a:r>
              <a:rPr lang="pl-PL" sz="2400" dirty="0"/>
              <a:t>. Przywołanie tego wyobrażenia przypomni nam potem poszukiwane słowo. </a:t>
            </a:r>
          </a:p>
          <a:p>
            <a:endParaRPr lang="pl-PL" sz="1900" dirty="0"/>
          </a:p>
        </p:txBody>
      </p:sp>
      <p:pic>
        <p:nvPicPr>
          <p:cNvPr id="1026" name="Picture 2" descr="Beret - sprawdź!">
            <a:extLst>
              <a:ext uri="{FF2B5EF4-FFF2-40B4-BE49-F238E27FC236}">
                <a16:creationId xmlns:a16="http://schemas.microsoft.com/office/drawing/2014/main" id="{57DCC58B-B0A6-4D66-B65A-C9A7BE9D68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40137" y="2501158"/>
            <a:ext cx="3410926" cy="341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60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8CC6A7-78E5-4879-B7D9-65EB8CE9191A}"/>
              </a:ext>
            </a:extLst>
          </p:cNvPr>
          <p:cNvSpPr>
            <a:spLocks noGrp="1"/>
          </p:cNvSpPr>
          <p:nvPr>
            <p:ph type="title"/>
          </p:nvPr>
        </p:nvSpPr>
        <p:spPr/>
        <p:txBody>
          <a:bodyPr/>
          <a:lstStyle/>
          <a:p>
            <a:r>
              <a:rPr lang="pl-PL" b="1" dirty="0"/>
              <a:t>Mapa myśli  </a:t>
            </a:r>
          </a:p>
        </p:txBody>
      </p:sp>
      <p:sp>
        <p:nvSpPr>
          <p:cNvPr id="3" name="Symbol zastępczy zawartości 2">
            <a:extLst>
              <a:ext uri="{FF2B5EF4-FFF2-40B4-BE49-F238E27FC236}">
                <a16:creationId xmlns:a16="http://schemas.microsoft.com/office/drawing/2014/main" id="{EC45CF60-E528-4BFE-ADB5-0EBEE1C2CAB1}"/>
              </a:ext>
            </a:extLst>
          </p:cNvPr>
          <p:cNvSpPr>
            <a:spLocks noGrp="1"/>
          </p:cNvSpPr>
          <p:nvPr>
            <p:ph idx="1"/>
          </p:nvPr>
        </p:nvSpPr>
        <p:spPr/>
        <p:txBody>
          <a:bodyPr/>
          <a:lstStyle/>
          <a:p>
            <a:r>
              <a:rPr lang="pl-PL" b="1" dirty="0"/>
              <a:t>Mapa myśli </a:t>
            </a:r>
            <a:r>
              <a:rPr lang="pl-PL" dirty="0"/>
              <a:t>(ang. </a:t>
            </a:r>
            <a:r>
              <a:rPr lang="pl-PL" i="1" dirty="0" err="1"/>
              <a:t>Mind</a:t>
            </a:r>
            <a:r>
              <a:rPr lang="pl-PL" i="1" dirty="0"/>
              <a:t> </a:t>
            </a:r>
            <a:r>
              <a:rPr lang="pl-PL" i="1" dirty="0" err="1"/>
              <a:t>Mapping</a:t>
            </a:r>
            <a:r>
              <a:rPr lang="pl-PL" dirty="0"/>
              <a:t>) – szczególny rodzaj notowania, mający zwiększać efektywność pracy i zapamiętywania oraz aktywować intuicję dzięki wykorzystaniu współpracy obu półkul mózgowych.  Do tworzenia map myśli używa się rysunków i krótkich haseł. Mapa powinna być przejrzysta, czytelna, kolorowa, zwracająca uwagę na najważniejsze rzeczy- istotne dla twórcy. Należy pamiętać, że najlepsze będą pierwsze skojarzenia, które przychodzą do głowy. W centralnej części mapy należy umieścić kolorowy rysunek. Od niego powinny odchodzić grube linie z najważniejszymi słowami kluczowymi w postaci wyrazów lub obrazów. Od tych linii mogą odchodzić kolejne cieńsze z mniej ważnymi informacjami, a od nich jeszcze kolejne. Mapy myśli nie mają żadnych ograniczeń pod względem wielkości sporządzanych notatek.  </a:t>
            </a:r>
          </a:p>
          <a:p>
            <a:endParaRPr lang="pl-PL" dirty="0"/>
          </a:p>
        </p:txBody>
      </p:sp>
    </p:spTree>
    <p:extLst>
      <p:ext uri="{BB962C8B-B14F-4D97-AF65-F5344CB8AC3E}">
        <p14:creationId xmlns:p14="http://schemas.microsoft.com/office/powerpoint/2010/main" val="390524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951E4E-2259-45E8-A41A-5933EA9F0505}"/>
              </a:ext>
            </a:extLst>
          </p:cNvPr>
          <p:cNvSpPr>
            <a:spLocks noGrp="1"/>
          </p:cNvSpPr>
          <p:nvPr>
            <p:ph type="title"/>
          </p:nvPr>
        </p:nvSpPr>
        <p:spPr/>
        <p:txBody>
          <a:bodyPr/>
          <a:lstStyle/>
          <a:p>
            <a:r>
              <a:rPr lang="pl-PL" b="1" dirty="0"/>
              <a:t>Zasady tworzenia map myśli </a:t>
            </a:r>
          </a:p>
        </p:txBody>
      </p:sp>
      <p:sp>
        <p:nvSpPr>
          <p:cNvPr id="3" name="Symbol zastępczy zawartości 2">
            <a:extLst>
              <a:ext uri="{FF2B5EF4-FFF2-40B4-BE49-F238E27FC236}">
                <a16:creationId xmlns:a16="http://schemas.microsoft.com/office/drawing/2014/main" id="{776DFC8C-B85E-4662-971E-277E26AE9435}"/>
              </a:ext>
            </a:extLst>
          </p:cNvPr>
          <p:cNvSpPr>
            <a:spLocks noGrp="1"/>
          </p:cNvSpPr>
          <p:nvPr>
            <p:ph idx="1"/>
          </p:nvPr>
        </p:nvSpPr>
        <p:spPr/>
        <p:txBody>
          <a:bodyPr>
            <a:normAutofit lnSpcReduction="10000"/>
          </a:bodyPr>
          <a:lstStyle/>
          <a:p>
            <a:pPr marL="457206" indent="-457206">
              <a:buFont typeface="+mj-lt"/>
              <a:buAutoNum type="arabicPeriod"/>
            </a:pPr>
            <a:r>
              <a:rPr lang="pl-PL" dirty="0"/>
              <a:t>Ułóż kartkę w poziomie – jednym spojrzeniem ogarniasz więcej.</a:t>
            </a:r>
          </a:p>
          <a:p>
            <a:pPr marL="457206" indent="-457206">
              <a:buFont typeface="+mj-lt"/>
              <a:buAutoNum type="arabicPeriod"/>
            </a:pPr>
            <a:r>
              <a:rPr lang="pl-PL" dirty="0"/>
              <a:t> Na środku wyraźnie narysuj i napisz temat notatki. Wyróżnij go, żeby rzucał się w oczy.</a:t>
            </a:r>
          </a:p>
          <a:p>
            <a:pPr marL="457206" indent="-457206">
              <a:buFont typeface="+mj-lt"/>
              <a:buAutoNum type="arabicPeriod"/>
            </a:pPr>
            <a:r>
              <a:rPr lang="pl-PL" dirty="0"/>
              <a:t>Od tematu poprowadź gałęzie, a od nich mniejsze gałązki – będą na nich podtematy.</a:t>
            </a:r>
          </a:p>
          <a:p>
            <a:pPr marL="457206" indent="-457206">
              <a:buFont typeface="+mj-lt"/>
              <a:buAutoNum type="arabicPeriod"/>
            </a:pPr>
            <a:r>
              <a:rPr lang="pl-PL" dirty="0"/>
              <a:t>Używaj tylko słów kluczowych (najważniejszych), napisz je nad linią (będą podkreślone)drukowanymi literami.</a:t>
            </a:r>
          </a:p>
          <a:p>
            <a:pPr marL="457206" indent="-457206">
              <a:buFont typeface="+mj-lt"/>
              <a:buAutoNum type="arabicPeriod"/>
            </a:pPr>
            <a:r>
              <a:rPr lang="pl-PL" dirty="0"/>
              <a:t>Używaj kolorów – to ułatwi zapamiętanie.</a:t>
            </a:r>
          </a:p>
          <a:p>
            <a:pPr marL="457206" indent="-457206">
              <a:buFont typeface="+mj-lt"/>
              <a:buAutoNum type="arabicPeriod"/>
            </a:pPr>
            <a:r>
              <a:rPr lang="pl-PL" dirty="0"/>
              <a:t>Rób symboliczne rysunki, strzałki. Używając różnych symboli możesz stworzyć dla nich legendę w lewym dolnym rogu.</a:t>
            </a:r>
          </a:p>
          <a:p>
            <a:pPr marL="457206" indent="-457206">
              <a:buFont typeface="+mj-lt"/>
              <a:buAutoNum type="arabicPeriod"/>
            </a:pPr>
            <a:r>
              <a:rPr lang="pl-PL" dirty="0"/>
              <a:t>Pogrupuj gałęzie, otaczając je chmurkami lub numerując.</a:t>
            </a:r>
          </a:p>
        </p:txBody>
      </p:sp>
    </p:spTree>
    <p:extLst>
      <p:ext uri="{BB962C8B-B14F-4D97-AF65-F5344CB8AC3E}">
        <p14:creationId xmlns:p14="http://schemas.microsoft.com/office/powerpoint/2010/main" val="270322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E92D70-87FC-4E31-89CA-C7E25424E0DF}"/>
              </a:ext>
            </a:extLst>
          </p:cNvPr>
          <p:cNvSpPr>
            <a:spLocks noGrp="1"/>
          </p:cNvSpPr>
          <p:nvPr>
            <p:ph type="title"/>
          </p:nvPr>
        </p:nvSpPr>
        <p:spPr>
          <a:xfrm>
            <a:off x="411480" y="2"/>
            <a:ext cx="11353801" cy="1310640"/>
          </a:xfrm>
        </p:spPr>
        <p:txBody>
          <a:bodyPr/>
          <a:lstStyle/>
          <a:p>
            <a:r>
              <a:rPr lang="pl-PL" b="1" dirty="0"/>
              <a:t> przykładowa mapa myśli </a:t>
            </a:r>
          </a:p>
        </p:txBody>
      </p:sp>
      <p:pic>
        <p:nvPicPr>
          <p:cNvPr id="7" name="Symbol zastępczy zawartości 6" descr="Obraz zawierający tekst, mapa&#10;&#10;Opis wygenerowany automatycznie">
            <a:extLst>
              <a:ext uri="{FF2B5EF4-FFF2-40B4-BE49-F238E27FC236}">
                <a16:creationId xmlns:a16="http://schemas.microsoft.com/office/drawing/2014/main" id="{EBABBFA0-CAC8-4020-A61E-072BDFB17253}"/>
              </a:ext>
            </a:extLst>
          </p:cNvPr>
          <p:cNvPicPr>
            <a:picLocks noGrp="1" noChangeAspect="1"/>
          </p:cNvPicPr>
          <p:nvPr>
            <p:ph idx="1"/>
          </p:nvPr>
        </p:nvPicPr>
        <p:blipFill>
          <a:blip r:embed="rId2"/>
          <a:stretch>
            <a:fillRect/>
          </a:stretch>
        </p:blipFill>
        <p:spPr>
          <a:xfrm>
            <a:off x="853442" y="1351489"/>
            <a:ext cx="10271758" cy="5506510"/>
          </a:xfrm>
        </p:spPr>
      </p:pic>
    </p:spTree>
    <p:extLst>
      <p:ext uri="{BB962C8B-B14F-4D97-AF65-F5344CB8AC3E}">
        <p14:creationId xmlns:p14="http://schemas.microsoft.com/office/powerpoint/2010/main" val="400576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5B4FE1-E825-4B6B-B5EB-4F52A009527D}"/>
              </a:ext>
            </a:extLst>
          </p:cNvPr>
          <p:cNvSpPr>
            <a:spLocks noGrp="1"/>
          </p:cNvSpPr>
          <p:nvPr>
            <p:ph type="title"/>
          </p:nvPr>
        </p:nvSpPr>
        <p:spPr>
          <a:xfrm>
            <a:off x="1905002" y="764372"/>
            <a:ext cx="9601200" cy="1293028"/>
          </a:xfrm>
        </p:spPr>
        <p:txBody>
          <a:bodyPr/>
          <a:lstStyle/>
          <a:p>
            <a:pPr algn="ctr"/>
            <a:r>
              <a:rPr lang="pl-PL" b="1" dirty="0"/>
              <a:t>Na koniec przypomnienie, </a:t>
            </a:r>
            <a:br>
              <a:rPr lang="pl-PL" b="1" dirty="0"/>
            </a:br>
            <a:r>
              <a:rPr lang="pl-PL" b="1" dirty="0"/>
              <a:t>aby nie było tak…</a:t>
            </a:r>
          </a:p>
        </p:txBody>
      </p:sp>
      <p:pic>
        <p:nvPicPr>
          <p:cNvPr id="5" name="Symbol zastępczy zawartości 4">
            <a:extLst>
              <a:ext uri="{FF2B5EF4-FFF2-40B4-BE49-F238E27FC236}">
                <a16:creationId xmlns:a16="http://schemas.microsoft.com/office/drawing/2014/main" id="{C4788111-D8DE-4ED6-9769-B739C8B9170A}"/>
              </a:ext>
            </a:extLst>
          </p:cNvPr>
          <p:cNvPicPr>
            <a:picLocks noGrp="1" noChangeAspect="1"/>
          </p:cNvPicPr>
          <p:nvPr>
            <p:ph idx="1"/>
          </p:nvPr>
        </p:nvPicPr>
        <p:blipFill>
          <a:blip r:embed="rId2"/>
          <a:stretch>
            <a:fillRect/>
          </a:stretch>
        </p:blipFill>
        <p:spPr>
          <a:xfrm>
            <a:off x="2727961" y="2543630"/>
            <a:ext cx="7315200" cy="3689531"/>
          </a:xfrm>
        </p:spPr>
      </p:pic>
    </p:spTree>
    <p:extLst>
      <p:ext uri="{BB962C8B-B14F-4D97-AF65-F5344CB8AC3E}">
        <p14:creationId xmlns:p14="http://schemas.microsoft.com/office/powerpoint/2010/main" val="132719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C2F9C2-5E0F-47D6-B25A-5DFCC7C1B33C}"/>
              </a:ext>
            </a:extLst>
          </p:cNvPr>
          <p:cNvSpPr>
            <a:spLocks noGrp="1"/>
          </p:cNvSpPr>
          <p:nvPr>
            <p:ph type="title"/>
          </p:nvPr>
        </p:nvSpPr>
        <p:spPr>
          <a:xfrm>
            <a:off x="914401" y="1584959"/>
            <a:ext cx="10591802" cy="975361"/>
          </a:xfrm>
        </p:spPr>
        <p:txBody>
          <a:bodyPr>
            <a:normAutofit fontScale="90000"/>
          </a:bodyPr>
          <a:lstStyle/>
          <a:p>
            <a:pPr algn="l"/>
            <a:r>
              <a:rPr lang="pl-PL" b="1" dirty="0">
                <a:solidFill>
                  <a:schemeClr val="accent3">
                    <a:lumMod val="60000"/>
                    <a:lumOff val="40000"/>
                  </a:schemeClr>
                </a:solidFill>
              </a:rPr>
              <a:t>MNEMOTECHNIKI = TECHNIKI ZAPAMIĘTYWANIA</a:t>
            </a:r>
            <a:endParaRPr lang="pl-PL" dirty="0"/>
          </a:p>
        </p:txBody>
      </p:sp>
      <p:pic>
        <p:nvPicPr>
          <p:cNvPr id="5" name="Symbol zastępczy zawartości 4">
            <a:extLst>
              <a:ext uri="{FF2B5EF4-FFF2-40B4-BE49-F238E27FC236}">
                <a16:creationId xmlns:a16="http://schemas.microsoft.com/office/drawing/2014/main" id="{8EC3FC3F-26E2-4247-B5C5-04F06B2B2930}"/>
              </a:ext>
            </a:extLst>
          </p:cNvPr>
          <p:cNvPicPr>
            <a:picLocks noGrp="1" noChangeAspect="1"/>
          </p:cNvPicPr>
          <p:nvPr>
            <p:ph idx="1"/>
          </p:nvPr>
        </p:nvPicPr>
        <p:blipFill>
          <a:blip r:embed="rId2"/>
          <a:stretch>
            <a:fillRect/>
          </a:stretch>
        </p:blipFill>
        <p:spPr>
          <a:xfrm>
            <a:off x="2651760" y="2773680"/>
            <a:ext cx="6720840" cy="32935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4757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EEDF6BB-12A0-4C23-B041-3C9089B0738A}"/>
              </a:ext>
            </a:extLst>
          </p:cNvPr>
          <p:cNvSpPr>
            <a:spLocks noGrp="1"/>
          </p:cNvSpPr>
          <p:nvPr>
            <p:ph type="title"/>
          </p:nvPr>
        </p:nvSpPr>
        <p:spPr/>
        <p:txBody>
          <a:bodyPr>
            <a:normAutofit/>
          </a:bodyPr>
          <a:lstStyle/>
          <a:p>
            <a:pPr algn="ctr"/>
            <a:r>
              <a:rPr lang="pl-PL" sz="4000" b="1" dirty="0"/>
              <a:t>Życzymy świetnej zabawy</a:t>
            </a:r>
            <a:br>
              <a:rPr lang="pl-PL" sz="4000" b="1" dirty="0"/>
            </a:br>
            <a:r>
              <a:rPr lang="pl-PL" sz="4000" b="1" dirty="0"/>
              <a:t> z użyciem mnemotechnik </a:t>
            </a:r>
            <a:r>
              <a:rPr lang="pl-PL" sz="4000" b="1" dirty="0">
                <a:sym typeface="Wingdings" panose="05000000000000000000" pitchFamily="2" charset="2"/>
              </a:rPr>
              <a:t></a:t>
            </a:r>
            <a:endParaRPr lang="pl-PL" sz="4000" b="1" dirty="0"/>
          </a:p>
        </p:txBody>
      </p:sp>
      <p:sp>
        <p:nvSpPr>
          <p:cNvPr id="3" name="Symbol zastępczy zawartości 2">
            <a:extLst>
              <a:ext uri="{FF2B5EF4-FFF2-40B4-BE49-F238E27FC236}">
                <a16:creationId xmlns:a16="http://schemas.microsoft.com/office/drawing/2014/main" id="{AE0F1F33-D93E-47D7-8B60-7ED6CE4D6C02}"/>
              </a:ext>
            </a:extLst>
          </p:cNvPr>
          <p:cNvSpPr>
            <a:spLocks noGrp="1"/>
          </p:cNvSpPr>
          <p:nvPr>
            <p:ph type="body" sz="half" idx="2"/>
          </p:nvPr>
        </p:nvSpPr>
        <p:spPr>
          <a:xfrm>
            <a:off x="1030742" y="2880360"/>
            <a:ext cx="10130516" cy="838200"/>
          </a:xfrm>
        </p:spPr>
        <p:txBody>
          <a:bodyPr>
            <a:normAutofit/>
          </a:bodyPr>
          <a:lstStyle/>
          <a:p>
            <a:r>
              <a:rPr lang="pl-PL" dirty="0"/>
              <a:t> </a:t>
            </a:r>
          </a:p>
          <a:p>
            <a:pPr algn="ctr"/>
            <a:r>
              <a:rPr lang="pl-PL" sz="2800" dirty="0"/>
              <a:t>DZIĘKUJEMY ZA UWAGĘ!</a:t>
            </a:r>
          </a:p>
        </p:txBody>
      </p:sp>
    </p:spTree>
    <p:extLst>
      <p:ext uri="{BB962C8B-B14F-4D97-AF65-F5344CB8AC3E}">
        <p14:creationId xmlns:p14="http://schemas.microsoft.com/office/powerpoint/2010/main" val="152512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8F89E1-72E2-4D4B-96F8-168DBB222650}"/>
              </a:ext>
            </a:extLst>
          </p:cNvPr>
          <p:cNvSpPr>
            <a:spLocks noGrp="1"/>
          </p:cNvSpPr>
          <p:nvPr>
            <p:ph type="title"/>
          </p:nvPr>
        </p:nvSpPr>
        <p:spPr>
          <a:xfrm>
            <a:off x="4673600" y="764372"/>
            <a:ext cx="6832601" cy="1293028"/>
          </a:xfrm>
        </p:spPr>
        <p:txBody>
          <a:bodyPr>
            <a:normAutofit/>
          </a:bodyPr>
          <a:lstStyle/>
          <a:p>
            <a:r>
              <a:rPr lang="pl-PL" b="1" dirty="0" err="1"/>
              <a:t>Mnemonista</a:t>
            </a:r>
            <a:r>
              <a:rPr lang="pl-PL" dirty="0"/>
              <a:t> </a:t>
            </a:r>
          </a:p>
        </p:txBody>
      </p:sp>
      <p:sp>
        <p:nvSpPr>
          <p:cNvPr id="3" name="Symbol zastępczy zawartości 2">
            <a:extLst>
              <a:ext uri="{FF2B5EF4-FFF2-40B4-BE49-F238E27FC236}">
                <a16:creationId xmlns:a16="http://schemas.microsoft.com/office/drawing/2014/main" id="{65934256-181E-47B4-80EF-AAFE86A6E7F5}"/>
              </a:ext>
            </a:extLst>
          </p:cNvPr>
          <p:cNvSpPr>
            <a:spLocks noGrp="1"/>
          </p:cNvSpPr>
          <p:nvPr>
            <p:ph idx="1"/>
          </p:nvPr>
        </p:nvSpPr>
        <p:spPr>
          <a:xfrm>
            <a:off x="4673600" y="2194561"/>
            <a:ext cx="6832601" cy="4024124"/>
          </a:xfrm>
        </p:spPr>
        <p:txBody>
          <a:bodyPr>
            <a:normAutofit/>
          </a:bodyPr>
          <a:lstStyle/>
          <a:p>
            <a:r>
              <a:rPr lang="pl-PL" sz="2000" b="1" dirty="0" err="1"/>
              <a:t>Mnemonista</a:t>
            </a:r>
            <a:r>
              <a:rPr lang="pl-PL" sz="2000" b="1" dirty="0"/>
              <a:t> </a:t>
            </a:r>
            <a:r>
              <a:rPr lang="pl-PL" sz="2000" dirty="0"/>
              <a:t>to osoba o fenomenalnej pamięci lub potrafiąca biegle stosować mnemotechniki, czego skutkiem jest umiejętność zapamiętania w krótkim czasie bardzo dużej ilości informacji.</a:t>
            </a:r>
          </a:p>
          <a:p>
            <a:r>
              <a:rPr lang="pl-PL" sz="2000" dirty="0"/>
              <a:t>Do najsłynniejszych </a:t>
            </a:r>
            <a:r>
              <a:rPr lang="pl-PL" sz="2000" dirty="0" err="1"/>
              <a:t>mnemonistów</a:t>
            </a:r>
            <a:r>
              <a:rPr lang="pl-PL" sz="2000" dirty="0"/>
              <a:t> należał rosyjski dziennikarz </a:t>
            </a:r>
            <a:r>
              <a:rPr lang="pl-PL" sz="2000" u="sng" dirty="0"/>
              <a:t>Salomon </a:t>
            </a:r>
            <a:r>
              <a:rPr lang="pl-PL" sz="2000" u="sng" dirty="0" err="1"/>
              <a:t>Szereszewski</a:t>
            </a:r>
            <a:r>
              <a:rPr lang="pl-PL" sz="2000" dirty="0"/>
              <a:t>, który posiadał fenomenalną pamięć. Potrafił m.in. bezbłędnie powtarzać długie listy słów i liczb, a później </a:t>
            </a:r>
            <a:br>
              <a:rPr lang="pl-PL" sz="2000" dirty="0"/>
            </a:br>
            <a:r>
              <a:rPr lang="pl-PL" sz="2000" dirty="0"/>
              <a:t>z łatwością je odtwarzać od przodu lub od tyłu, nawet po kilkunastu latach. Rosjanin równocześnie przypominał sobie moment, w którym zapamiętywał dany ciąg liczb lub słów, pozycję,  ubiór badacza itp.</a:t>
            </a:r>
          </a:p>
          <a:p>
            <a:endParaRPr lang="pl-PL" sz="2000" dirty="0"/>
          </a:p>
        </p:txBody>
      </p:sp>
      <p:pic>
        <p:nvPicPr>
          <p:cNvPr id="5" name="Obraz 4" descr="Obraz zawierający osoba, mężczyzna, wewnątrz, zdjęcie&#10;&#10;Opis wygenerowany automatycznie">
            <a:extLst>
              <a:ext uri="{FF2B5EF4-FFF2-40B4-BE49-F238E27FC236}">
                <a16:creationId xmlns:a16="http://schemas.microsoft.com/office/drawing/2014/main" id="{327E8069-4D11-4F5A-AC4C-75FCC1AD0C0F}"/>
              </a:ext>
            </a:extLst>
          </p:cNvPr>
          <p:cNvPicPr>
            <a:picLocks noChangeAspect="1"/>
          </p:cNvPicPr>
          <p:nvPr/>
        </p:nvPicPr>
        <p:blipFill>
          <a:blip r:embed="rId2"/>
          <a:stretch>
            <a:fillRect/>
          </a:stretch>
        </p:blipFill>
        <p:spPr>
          <a:xfrm>
            <a:off x="685802" y="1648200"/>
            <a:ext cx="3644962" cy="457048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380293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EA5F6A-3CBB-44FF-B074-F66DD38D5BD0}"/>
              </a:ext>
            </a:extLst>
          </p:cNvPr>
          <p:cNvSpPr>
            <a:spLocks noGrp="1"/>
          </p:cNvSpPr>
          <p:nvPr>
            <p:ph type="title"/>
          </p:nvPr>
        </p:nvSpPr>
        <p:spPr/>
        <p:txBody>
          <a:bodyPr>
            <a:normAutofit/>
          </a:bodyPr>
          <a:lstStyle/>
          <a:p>
            <a:r>
              <a:rPr lang="pl-PL" b="1" dirty="0"/>
              <a:t>Zalety mnemotechnik</a:t>
            </a:r>
          </a:p>
        </p:txBody>
      </p:sp>
      <p:sp>
        <p:nvSpPr>
          <p:cNvPr id="3" name="Symbol zastępczy zawartości 2">
            <a:extLst>
              <a:ext uri="{FF2B5EF4-FFF2-40B4-BE49-F238E27FC236}">
                <a16:creationId xmlns:a16="http://schemas.microsoft.com/office/drawing/2014/main" id="{BDB61E5B-58AC-4855-8A13-F5338152EB50}"/>
              </a:ext>
            </a:extLst>
          </p:cNvPr>
          <p:cNvSpPr>
            <a:spLocks noGrp="1"/>
          </p:cNvSpPr>
          <p:nvPr>
            <p:ph idx="1"/>
          </p:nvPr>
        </p:nvSpPr>
        <p:spPr>
          <a:xfrm>
            <a:off x="5207001" y="2194559"/>
            <a:ext cx="6564085" cy="4090126"/>
          </a:xfrm>
        </p:spPr>
        <p:txBody>
          <a:bodyPr>
            <a:normAutofit fontScale="25000" lnSpcReduction="20000"/>
          </a:bodyPr>
          <a:lstStyle/>
          <a:p>
            <a:endParaRPr lang="pl-PL" sz="2000" b="1" dirty="0"/>
          </a:p>
          <a:p>
            <a:r>
              <a:rPr lang="pl-PL" sz="8800" dirty="0"/>
              <a:t>Techniki szybkiego zapamiętywania usprawniają pracę mózgu, poprawiają koncentrację i pamięć, pozwalają uczyć się szybko i skutecznie oraz ułatwiają naukę języków obcych. </a:t>
            </a:r>
          </a:p>
          <a:p>
            <a:endParaRPr lang="pl-PL" sz="8800" dirty="0"/>
          </a:p>
          <a:p>
            <a:r>
              <a:rPr lang="pl-PL" sz="8800" dirty="0"/>
              <a:t>Mnemotechniki pozwalają na zapamiętywanie faktów, dat, haseł, PIN-ów, długich list, numerów telefonów, wykładów czy treści książek. </a:t>
            </a:r>
          </a:p>
          <a:p>
            <a:endParaRPr lang="pl-PL" sz="8800" dirty="0"/>
          </a:p>
          <a:p>
            <a:r>
              <a:rPr lang="pl-PL" sz="8800" dirty="0"/>
              <a:t>Stosowanie technik pamięci pomaga w życiu  codziennym, w szkole, w pracy oraz w nauce języków obcych.</a:t>
            </a:r>
          </a:p>
          <a:p>
            <a:endParaRPr lang="pl-PL" sz="2000" dirty="0"/>
          </a:p>
          <a:p>
            <a:endParaRPr lang="pl-PL" sz="2000" dirty="0"/>
          </a:p>
        </p:txBody>
      </p:sp>
      <p:pic>
        <p:nvPicPr>
          <p:cNvPr id="5" name="Obraz 4" descr="Obraz zawierający rysunek&#10;&#10;Opis wygenerowany automatycznie">
            <a:extLst>
              <a:ext uri="{FF2B5EF4-FFF2-40B4-BE49-F238E27FC236}">
                <a16:creationId xmlns:a16="http://schemas.microsoft.com/office/drawing/2014/main" id="{BBCEB395-64FB-45A1-B498-A56329AC1FF4}"/>
              </a:ext>
            </a:extLst>
          </p:cNvPr>
          <p:cNvPicPr>
            <a:picLocks noChangeAspect="1"/>
          </p:cNvPicPr>
          <p:nvPr/>
        </p:nvPicPr>
        <p:blipFill rotWithShape="1">
          <a:blip r:embed="rId2"/>
          <a:srcRect l="4659" r="7195"/>
          <a:stretch/>
        </p:blipFill>
        <p:spPr>
          <a:xfrm>
            <a:off x="685802" y="2297958"/>
            <a:ext cx="4521200" cy="3410926"/>
          </a:xfrm>
          <a:prstGeom prst="rect">
            <a:avLst/>
          </a:prstGeom>
        </p:spPr>
      </p:pic>
    </p:spTree>
    <p:extLst>
      <p:ext uri="{BB962C8B-B14F-4D97-AF65-F5344CB8AC3E}">
        <p14:creationId xmlns:p14="http://schemas.microsoft.com/office/powerpoint/2010/main" val="494388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0F9777-56BB-4840-971C-2102F38510F1}"/>
              </a:ext>
            </a:extLst>
          </p:cNvPr>
          <p:cNvSpPr>
            <a:spLocks noGrp="1"/>
          </p:cNvSpPr>
          <p:nvPr>
            <p:ph type="title"/>
          </p:nvPr>
        </p:nvSpPr>
        <p:spPr/>
        <p:txBody>
          <a:bodyPr>
            <a:normAutofit/>
          </a:bodyPr>
          <a:lstStyle/>
          <a:p>
            <a:r>
              <a:rPr lang="pl-PL" b="1"/>
              <a:t>Rola mnemotechnik</a:t>
            </a:r>
            <a:endParaRPr lang="pl-PL" dirty="0"/>
          </a:p>
        </p:txBody>
      </p:sp>
      <p:sp>
        <p:nvSpPr>
          <p:cNvPr id="3" name="Symbol zastępczy zawartości 2">
            <a:extLst>
              <a:ext uri="{FF2B5EF4-FFF2-40B4-BE49-F238E27FC236}">
                <a16:creationId xmlns:a16="http://schemas.microsoft.com/office/drawing/2014/main" id="{01F8759F-1FD6-47DE-B75A-AD779E93F494}"/>
              </a:ext>
            </a:extLst>
          </p:cNvPr>
          <p:cNvSpPr>
            <a:spLocks noGrp="1"/>
          </p:cNvSpPr>
          <p:nvPr>
            <p:ph idx="1"/>
          </p:nvPr>
        </p:nvSpPr>
        <p:spPr>
          <a:xfrm>
            <a:off x="677333" y="2194561"/>
            <a:ext cx="5816601" cy="4024124"/>
          </a:xfrm>
        </p:spPr>
        <p:txBody>
          <a:bodyPr>
            <a:normAutofit/>
          </a:bodyPr>
          <a:lstStyle/>
          <a:p>
            <a:r>
              <a:rPr lang="pl-PL" dirty="0"/>
              <a:t>Ludzki mózg składa się z dwóch półkul, a każda z nich funkcjonuje inaczej. </a:t>
            </a:r>
            <a:r>
              <a:rPr lang="pl-PL" b="1" dirty="0"/>
              <a:t>Lewa półkula </a:t>
            </a:r>
            <a:r>
              <a:rPr lang="pl-PL" dirty="0"/>
              <a:t>odpowiada za działania logiczne i analityczne, operowanie pojęciami, liczbami i  kategoriami, zaś </a:t>
            </a:r>
            <a:r>
              <a:rPr lang="pl-PL" b="1" dirty="0"/>
              <a:t>prawa półkula </a:t>
            </a:r>
            <a:r>
              <a:rPr lang="pl-PL" dirty="0"/>
              <a:t>związania jest z wyobraźnią, marzeniami, spostrzeganiem relacji przestrzennych, odbiorem kształtu, koloru, rytmu oraz muzyki. </a:t>
            </a:r>
          </a:p>
          <a:p>
            <a:endParaRPr lang="pl-PL" dirty="0"/>
          </a:p>
        </p:txBody>
      </p:sp>
      <p:pic>
        <p:nvPicPr>
          <p:cNvPr id="11" name="Obraz 10" descr="Obraz zawierający tekst, mapa&#10;&#10;Opis wygenerowany automatycznie">
            <a:extLst>
              <a:ext uri="{FF2B5EF4-FFF2-40B4-BE49-F238E27FC236}">
                <a16:creationId xmlns:a16="http://schemas.microsoft.com/office/drawing/2014/main" id="{5158C44E-09DE-4E23-88F7-806BA9B0463A}"/>
              </a:ext>
            </a:extLst>
          </p:cNvPr>
          <p:cNvPicPr>
            <a:picLocks noChangeAspect="1"/>
          </p:cNvPicPr>
          <p:nvPr/>
        </p:nvPicPr>
        <p:blipFill>
          <a:blip r:embed="rId2"/>
          <a:stretch>
            <a:fillRect/>
          </a:stretch>
        </p:blipFill>
        <p:spPr>
          <a:xfrm>
            <a:off x="6985002" y="2771140"/>
            <a:ext cx="4521200" cy="2870962"/>
          </a:xfrm>
          <a:prstGeom prst="rect">
            <a:avLst/>
          </a:prstGeom>
        </p:spPr>
      </p:pic>
    </p:spTree>
    <p:extLst>
      <p:ext uri="{BB962C8B-B14F-4D97-AF65-F5344CB8AC3E}">
        <p14:creationId xmlns:p14="http://schemas.microsoft.com/office/powerpoint/2010/main" val="15588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DF34EC-C6CE-4556-A06C-E7CE13BA9745}"/>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1A986E4D-E53D-4A63-B7D8-FA47F0321218}"/>
              </a:ext>
            </a:extLst>
          </p:cNvPr>
          <p:cNvSpPr>
            <a:spLocks noGrp="1"/>
          </p:cNvSpPr>
          <p:nvPr>
            <p:ph idx="1"/>
          </p:nvPr>
        </p:nvSpPr>
        <p:spPr>
          <a:xfrm>
            <a:off x="685802" y="1828800"/>
            <a:ext cx="10820400" cy="4389886"/>
          </a:xfrm>
        </p:spPr>
        <p:txBody>
          <a:bodyPr>
            <a:normAutofit/>
          </a:bodyPr>
          <a:lstStyle/>
          <a:p>
            <a:r>
              <a:rPr lang="pl-PL" dirty="0"/>
              <a:t>W czasie procesu uczenia się ludzie w sposób nieświadomy wykorzystują głównie lewą półkulę, a prawa jest „uśpiona”. Kiedy jednak uruchamiamy naszą wyobraźnię i zaczynamy tworzyć swobodne skojarzenia nasza pamięć staje się wydajniejsza, ponieważ wszelkie obrazy zapamiętywane są lepiej niż pojęcia. Uruchamiając podczas przyswajania informacji potencjał ukryty </a:t>
            </a:r>
            <a:br>
              <a:rPr lang="pl-PL" dirty="0"/>
            </a:br>
            <a:r>
              <a:rPr lang="pl-PL" dirty="0"/>
              <a:t>w prawej półkuli, sprawiamy, że mózg zaczyna pracować harmonijnie, zgodnie ze swoim naturalnym rytmem. </a:t>
            </a:r>
          </a:p>
          <a:p>
            <a:r>
              <a:rPr lang="pl-PL" dirty="0"/>
              <a:t>Dlatego tak efektywne są w tym przypadku </a:t>
            </a:r>
            <a:r>
              <a:rPr lang="pl-PL" b="1" dirty="0"/>
              <a:t>mnemotechniki</a:t>
            </a:r>
            <a:r>
              <a:rPr lang="pl-PL" dirty="0"/>
              <a:t>, gdyż </a:t>
            </a:r>
            <a:r>
              <a:rPr lang="pl-PL" b="1" dirty="0"/>
              <a:t>angażują </a:t>
            </a:r>
            <a:r>
              <a:rPr lang="pl-PL" dirty="0"/>
              <a:t>one</a:t>
            </a:r>
            <a:r>
              <a:rPr lang="pl-PL" b="1" dirty="0"/>
              <a:t> funkcje kreatywne, wizualne, dźwiękowe naszej prawej półkuli </a:t>
            </a:r>
            <a:br>
              <a:rPr lang="pl-PL" b="1" dirty="0"/>
            </a:br>
            <a:r>
              <a:rPr lang="pl-PL" b="1" dirty="0"/>
              <a:t>z logicznymi i analitycznymi półkuli lewej. </a:t>
            </a:r>
          </a:p>
          <a:p>
            <a:endParaRPr lang="pl-PL" dirty="0"/>
          </a:p>
          <a:p>
            <a:endParaRPr lang="pl-PL" dirty="0"/>
          </a:p>
        </p:txBody>
      </p:sp>
    </p:spTree>
    <p:extLst>
      <p:ext uri="{BB962C8B-B14F-4D97-AF65-F5344CB8AC3E}">
        <p14:creationId xmlns:p14="http://schemas.microsoft.com/office/powerpoint/2010/main" val="216944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4241D7-F5B8-4BC5-B2AE-AC7AD343B0B6}"/>
              </a:ext>
            </a:extLst>
          </p:cNvPr>
          <p:cNvSpPr>
            <a:spLocks noGrp="1"/>
          </p:cNvSpPr>
          <p:nvPr>
            <p:ph type="title"/>
          </p:nvPr>
        </p:nvSpPr>
        <p:spPr>
          <a:xfrm>
            <a:off x="2895601" y="764372"/>
            <a:ext cx="8610601" cy="1293028"/>
          </a:xfrm>
        </p:spPr>
        <p:txBody>
          <a:bodyPr>
            <a:normAutofit/>
          </a:bodyPr>
          <a:lstStyle/>
          <a:p>
            <a:r>
              <a:rPr lang="pl-PL" b="1"/>
              <a:t>ZASADY DOSKONALEJ PAMIĘCI</a:t>
            </a:r>
            <a:endParaRPr lang="pl-PL" b="1" dirty="0"/>
          </a:p>
        </p:txBody>
      </p:sp>
      <p:pic>
        <p:nvPicPr>
          <p:cNvPr id="6" name="Obraz 5">
            <a:extLst>
              <a:ext uri="{FF2B5EF4-FFF2-40B4-BE49-F238E27FC236}">
                <a16:creationId xmlns:a16="http://schemas.microsoft.com/office/drawing/2014/main" id="{C7434858-4F51-4A7C-85DF-BC06943A7FF2}"/>
              </a:ext>
            </a:extLst>
          </p:cNvPr>
          <p:cNvPicPr>
            <a:picLocks noChangeAspect="1"/>
          </p:cNvPicPr>
          <p:nvPr/>
        </p:nvPicPr>
        <p:blipFill rotWithShape="1">
          <a:blip r:embed="rId2"/>
          <a:srcRect l="6275" r="940" b="1"/>
          <a:stretch/>
        </p:blipFill>
        <p:spPr>
          <a:xfrm>
            <a:off x="333830" y="2194561"/>
            <a:ext cx="4873172" cy="3717525"/>
          </a:xfrm>
          <a:prstGeom prst="rect">
            <a:avLst/>
          </a:prstGeom>
        </p:spPr>
      </p:pic>
      <p:sp>
        <p:nvSpPr>
          <p:cNvPr id="3" name="Symbol zastępczy zawartości 2">
            <a:extLst>
              <a:ext uri="{FF2B5EF4-FFF2-40B4-BE49-F238E27FC236}">
                <a16:creationId xmlns:a16="http://schemas.microsoft.com/office/drawing/2014/main" id="{2CF4A488-654D-4EA1-BCEA-E4A6E0398B96}"/>
              </a:ext>
            </a:extLst>
          </p:cNvPr>
          <p:cNvSpPr>
            <a:spLocks noGrp="1"/>
          </p:cNvSpPr>
          <p:nvPr>
            <p:ph idx="1"/>
          </p:nvPr>
        </p:nvSpPr>
        <p:spPr>
          <a:xfrm>
            <a:off x="5689600" y="2194561"/>
            <a:ext cx="5816601" cy="4024124"/>
          </a:xfrm>
        </p:spPr>
        <p:txBody>
          <a:bodyPr>
            <a:normAutofit/>
          </a:bodyPr>
          <a:lstStyle/>
          <a:p>
            <a:r>
              <a:rPr lang="pl-PL"/>
              <a:t>Wyobraź sobie, to co chcesz zapamiętać, </a:t>
            </a:r>
            <a:r>
              <a:rPr lang="pl-PL" b="1"/>
              <a:t>zobacz to oczami wyobraźni</a:t>
            </a:r>
            <a:r>
              <a:rPr lang="pl-PL"/>
              <a:t>, koniecznie w kolorach. </a:t>
            </a:r>
          </a:p>
          <a:p>
            <a:r>
              <a:rPr lang="pl-PL"/>
              <a:t>Wyobraź to sobie jak najdokładniej, ze wszystkimi szczegółami. </a:t>
            </a:r>
          </a:p>
          <a:p>
            <a:r>
              <a:rPr lang="pl-PL" b="1"/>
              <a:t>Wyobraź sobie dźwięki</a:t>
            </a:r>
            <a:r>
              <a:rPr lang="pl-PL"/>
              <a:t>. Co słyszysz? </a:t>
            </a:r>
          </a:p>
          <a:p>
            <a:r>
              <a:rPr lang="pl-PL" b="1"/>
              <a:t>Wyobraź sobie zapach</a:t>
            </a:r>
            <a:r>
              <a:rPr lang="pl-PL"/>
              <a:t>. Co czujesz?</a:t>
            </a:r>
          </a:p>
          <a:p>
            <a:r>
              <a:rPr lang="pl-PL" b="1"/>
              <a:t>Wyobraź sobie smak</a:t>
            </a:r>
            <a:r>
              <a:rPr lang="pl-PL"/>
              <a:t>. Jak to smakuje? </a:t>
            </a:r>
          </a:p>
          <a:p>
            <a:r>
              <a:rPr lang="pl-PL" b="1"/>
              <a:t>Wyobraź sobie, że tego dotykasz</a:t>
            </a:r>
            <a:r>
              <a:rPr lang="pl-PL"/>
              <a:t>. Jaką ma fakturę? </a:t>
            </a:r>
          </a:p>
          <a:p>
            <a:endParaRPr lang="pl-PL" dirty="0"/>
          </a:p>
        </p:txBody>
      </p:sp>
    </p:spTree>
    <p:extLst>
      <p:ext uri="{BB962C8B-B14F-4D97-AF65-F5344CB8AC3E}">
        <p14:creationId xmlns:p14="http://schemas.microsoft.com/office/powerpoint/2010/main" val="417416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C9364C-1403-4C39-9E05-9975AE839CA5}"/>
              </a:ext>
            </a:extLst>
          </p:cNvPr>
          <p:cNvSpPr>
            <a:spLocks noGrp="1"/>
          </p:cNvSpPr>
          <p:nvPr>
            <p:ph type="title"/>
          </p:nvPr>
        </p:nvSpPr>
        <p:spPr/>
        <p:txBody>
          <a:bodyPr>
            <a:normAutofit/>
          </a:bodyPr>
          <a:lstStyle/>
          <a:p>
            <a:endParaRPr lang="pl-PL"/>
          </a:p>
        </p:txBody>
      </p:sp>
      <p:sp>
        <p:nvSpPr>
          <p:cNvPr id="3" name="Symbol zastępczy zawartości 2">
            <a:extLst>
              <a:ext uri="{FF2B5EF4-FFF2-40B4-BE49-F238E27FC236}">
                <a16:creationId xmlns:a16="http://schemas.microsoft.com/office/drawing/2014/main" id="{5BB540AE-FF3A-4E88-BDC8-AC50C066411B}"/>
              </a:ext>
            </a:extLst>
          </p:cNvPr>
          <p:cNvSpPr>
            <a:spLocks noGrp="1"/>
          </p:cNvSpPr>
          <p:nvPr>
            <p:ph idx="1"/>
          </p:nvPr>
        </p:nvSpPr>
        <p:spPr>
          <a:xfrm>
            <a:off x="677333" y="1767840"/>
            <a:ext cx="5816601" cy="4450845"/>
          </a:xfrm>
        </p:spPr>
        <p:txBody>
          <a:bodyPr>
            <a:normAutofit/>
          </a:bodyPr>
          <a:lstStyle/>
          <a:p>
            <a:r>
              <a:rPr lang="pl-PL" b="1" dirty="0"/>
              <a:t>Spraw, by Twój obraz się poruszał</a:t>
            </a:r>
            <a:r>
              <a:rPr lang="pl-PL" dirty="0"/>
              <a:t>, żeby był „ żywy”. Wprowadź jak najwięcej akcji. </a:t>
            </a:r>
          </a:p>
          <a:p>
            <a:r>
              <a:rPr lang="pl-PL" b="1" dirty="0"/>
              <a:t>Powiększ coś, co jest małe</a:t>
            </a:r>
            <a:r>
              <a:rPr lang="pl-PL" dirty="0"/>
              <a:t>, np. łatwiej zapamiętać mrówkę, gdy jest rozmiarów słonia. </a:t>
            </a:r>
          </a:p>
          <a:p>
            <a:r>
              <a:rPr lang="pl-PL" dirty="0"/>
              <a:t>Najważniejsze! </a:t>
            </a:r>
            <a:r>
              <a:rPr lang="pl-PL" b="1" dirty="0"/>
              <a:t>Spraw by Twoje wyobrażenie budziło emocje! </a:t>
            </a:r>
            <a:r>
              <a:rPr lang="pl-PL" dirty="0"/>
              <a:t>Niech będzie zabawne, przerażające, absurdalne, obrzydliwe, nieprawdopodobne. Dzięki temu będzie łatwo zapamiętywane. </a:t>
            </a:r>
          </a:p>
          <a:p>
            <a:endParaRPr lang="pl-PL" dirty="0"/>
          </a:p>
        </p:txBody>
      </p:sp>
      <p:pic>
        <p:nvPicPr>
          <p:cNvPr id="6" name="Obraz 5">
            <a:extLst>
              <a:ext uri="{FF2B5EF4-FFF2-40B4-BE49-F238E27FC236}">
                <a16:creationId xmlns:a16="http://schemas.microsoft.com/office/drawing/2014/main" id="{AB476A8D-609A-4B88-900C-F9C5B516847F}"/>
              </a:ext>
            </a:extLst>
          </p:cNvPr>
          <p:cNvPicPr>
            <a:picLocks noChangeAspect="1"/>
          </p:cNvPicPr>
          <p:nvPr/>
        </p:nvPicPr>
        <p:blipFill>
          <a:blip r:embed="rId2"/>
          <a:stretch/>
        </p:blipFill>
        <p:spPr>
          <a:xfrm>
            <a:off x="7612468" y="2287799"/>
            <a:ext cx="3388187" cy="3410926"/>
          </a:xfrm>
          <a:prstGeom prst="rect">
            <a:avLst/>
          </a:prstGeom>
        </p:spPr>
      </p:pic>
    </p:spTree>
    <p:extLst>
      <p:ext uri="{BB962C8B-B14F-4D97-AF65-F5344CB8AC3E}">
        <p14:creationId xmlns:p14="http://schemas.microsoft.com/office/powerpoint/2010/main" val="180841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F7EB2-C0B2-4E2D-8B2F-EC6C88C5861B}"/>
              </a:ext>
            </a:extLst>
          </p:cNvPr>
          <p:cNvSpPr>
            <a:spLocks noGrp="1"/>
          </p:cNvSpPr>
          <p:nvPr>
            <p:ph type="title"/>
          </p:nvPr>
        </p:nvSpPr>
        <p:spPr>
          <a:xfrm rot="10800000" flipV="1">
            <a:off x="2895601" y="2057400"/>
            <a:ext cx="8610601" cy="2666999"/>
          </a:xfrm>
        </p:spPr>
        <p:txBody>
          <a:bodyPr>
            <a:normAutofit/>
          </a:bodyPr>
          <a:lstStyle/>
          <a:p>
            <a:r>
              <a:rPr lang="pl-PL" sz="4800" b="1" dirty="0"/>
              <a:t>Zapamiętaj!</a:t>
            </a:r>
          </a:p>
        </p:txBody>
      </p:sp>
      <p:pic>
        <p:nvPicPr>
          <p:cNvPr id="5" name="Symbol zastępczy zawartości 4">
            <a:extLst>
              <a:ext uri="{FF2B5EF4-FFF2-40B4-BE49-F238E27FC236}">
                <a16:creationId xmlns:a16="http://schemas.microsoft.com/office/drawing/2014/main" id="{45E3B1C1-E76F-4619-8826-01C500AB257C}"/>
              </a:ext>
            </a:extLst>
          </p:cNvPr>
          <p:cNvPicPr>
            <a:picLocks noGrp="1" noChangeAspect="1"/>
          </p:cNvPicPr>
          <p:nvPr>
            <p:ph idx="1"/>
          </p:nvPr>
        </p:nvPicPr>
        <p:blipFill>
          <a:blip r:embed="rId2"/>
          <a:stretch>
            <a:fillRect/>
          </a:stretch>
        </p:blipFill>
        <p:spPr>
          <a:xfrm>
            <a:off x="662941" y="411480"/>
            <a:ext cx="6537960" cy="603503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416817116"/>
      </p:ext>
    </p:extLst>
  </p:cSld>
  <p:clrMapOvr>
    <a:masterClrMapping/>
  </p:clrMapOvr>
</p:sld>
</file>

<file path=ppt/theme/theme1.xml><?xml version="1.0" encoding="utf-8"?>
<a:theme xmlns:a="http://schemas.openxmlformats.org/drawingml/2006/main" name="Para">
  <a:themeElements>
    <a:clrScheme name="Para">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Par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1023</Words>
  <Application>Microsoft Office PowerPoint</Application>
  <PresentationFormat>Panoramiczny</PresentationFormat>
  <Paragraphs>102</Paragraphs>
  <Slides>26</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26</vt:i4>
      </vt:variant>
    </vt:vector>
  </HeadingPairs>
  <TitlesOfParts>
    <vt:vector size="31" baseType="lpstr">
      <vt:lpstr>Arial</vt:lpstr>
      <vt:lpstr>Calibri</vt:lpstr>
      <vt:lpstr>Century Gothic</vt:lpstr>
      <vt:lpstr>Wingdings</vt:lpstr>
      <vt:lpstr>Para</vt:lpstr>
      <vt:lpstr>MNEMOTECHNIKI</vt:lpstr>
      <vt:lpstr>Co to są mnemotechniki? </vt:lpstr>
      <vt:lpstr>Mnemonista </vt:lpstr>
      <vt:lpstr>Zalety mnemotechnik</vt:lpstr>
      <vt:lpstr>Rola mnemotechnik</vt:lpstr>
      <vt:lpstr>Prezentacja programu PowerPoint</vt:lpstr>
      <vt:lpstr>ZASADY DOSKONALEJ PAMIĘCI</vt:lpstr>
      <vt:lpstr>Prezentacja programu PowerPoint</vt:lpstr>
      <vt:lpstr>Zapamiętaj!</vt:lpstr>
      <vt:lpstr>wybrane mnemotechniki</vt:lpstr>
      <vt:lpstr>Akronimy</vt:lpstr>
      <vt:lpstr>Akrostychy </vt:lpstr>
      <vt:lpstr>Rymowanki </vt:lpstr>
      <vt:lpstr>Grupowanie </vt:lpstr>
      <vt:lpstr>Metoda ogniw </vt:lpstr>
      <vt:lpstr>Metoda miejsc </vt:lpstr>
      <vt:lpstr>Prezentacja programu PowerPoint</vt:lpstr>
      <vt:lpstr>Metoda haków </vt:lpstr>
      <vt:lpstr>Prezentacja programu PowerPoint</vt:lpstr>
      <vt:lpstr>Słowa kluczowe </vt:lpstr>
      <vt:lpstr>Mapa myśli  </vt:lpstr>
      <vt:lpstr>Zasady tworzenia map myśli </vt:lpstr>
      <vt:lpstr> przykładowa mapa myśli </vt:lpstr>
      <vt:lpstr>Na koniec przypomnienie,  aby nie było tak…</vt:lpstr>
      <vt:lpstr>MNEMOTECHNIKI = TECHNIKI ZAPAMIĘTYWANIA</vt:lpstr>
      <vt:lpstr>Życzymy świetnej zabawy  z użyciem mnemotechnik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MNEMOTECHNIKI</dc:title>
  <dc:creator>Marlena Majchrowska</dc:creator>
  <cp:lastModifiedBy>Marlena Majchrowska</cp:lastModifiedBy>
  <cp:revision>5</cp:revision>
  <dcterms:created xsi:type="dcterms:W3CDTF">2020-03-30T16:07:28Z</dcterms:created>
  <dcterms:modified xsi:type="dcterms:W3CDTF">2020-03-30T16:29:56Z</dcterms:modified>
</cp:coreProperties>
</file>